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86" r:id="rId3"/>
    <p:sldId id="300" r:id="rId4"/>
    <p:sldId id="303" r:id="rId5"/>
    <p:sldId id="301" r:id="rId6"/>
    <p:sldId id="302" r:id="rId7"/>
    <p:sldId id="287" r:id="rId8"/>
    <p:sldId id="288" r:id="rId9"/>
    <p:sldId id="278" r:id="rId10"/>
    <p:sldId id="289" r:id="rId11"/>
    <p:sldId id="290" r:id="rId12"/>
    <p:sldId id="304" r:id="rId13"/>
    <p:sldId id="291" r:id="rId14"/>
    <p:sldId id="276" r:id="rId15"/>
    <p:sldId id="280" r:id="rId16"/>
    <p:sldId id="281" r:id="rId17"/>
    <p:sldId id="293" r:id="rId18"/>
    <p:sldId id="283" r:id="rId19"/>
    <p:sldId id="292" r:id="rId20"/>
    <p:sldId id="294" r:id="rId21"/>
    <p:sldId id="295" r:id="rId22"/>
    <p:sldId id="267" r:id="rId23"/>
    <p:sldId id="269" r:id="rId24"/>
    <p:sldId id="271" r:id="rId25"/>
    <p:sldId id="270" r:id="rId26"/>
    <p:sldId id="297" r:id="rId27"/>
    <p:sldId id="298" r:id="rId28"/>
    <p:sldId id="324" r:id="rId29"/>
    <p:sldId id="299" r:id="rId30"/>
    <p:sldId id="305" r:id="rId31"/>
    <p:sldId id="306" r:id="rId32"/>
    <p:sldId id="307" r:id="rId33"/>
    <p:sldId id="308" r:id="rId34"/>
    <p:sldId id="309" r:id="rId35"/>
    <p:sldId id="310" r:id="rId36"/>
    <p:sldId id="311" r:id="rId37"/>
    <p:sldId id="312" r:id="rId38"/>
    <p:sldId id="317" r:id="rId39"/>
    <p:sldId id="314" r:id="rId40"/>
    <p:sldId id="313" r:id="rId41"/>
    <p:sldId id="330" r:id="rId42"/>
    <p:sldId id="315" r:id="rId43"/>
    <p:sldId id="316" r:id="rId44"/>
    <p:sldId id="320" r:id="rId45"/>
    <p:sldId id="321" r:id="rId46"/>
    <p:sldId id="322" r:id="rId47"/>
    <p:sldId id="323" r:id="rId48"/>
    <p:sldId id="329" r:id="rId49"/>
    <p:sldId id="327" r:id="rId50"/>
    <p:sldId id="325" r:id="rId51"/>
    <p:sldId id="326" r:id="rId52"/>
    <p:sldId id="333" r:id="rId53"/>
    <p:sldId id="334" r:id="rId54"/>
    <p:sldId id="332" r:id="rId55"/>
    <p:sldId id="331" r:id="rId56"/>
    <p:sldId id="335" r:id="rId57"/>
    <p:sldId id="337" r:id="rId58"/>
    <p:sldId id="338" r:id="rId59"/>
    <p:sldId id="339" r:id="rId60"/>
    <p:sldId id="340" r:id="rId61"/>
    <p:sldId id="341" r:id="rId62"/>
    <p:sldId id="342" r:id="rId63"/>
    <p:sldId id="343" r:id="rId64"/>
    <p:sldId id="344" r:id="rId65"/>
    <p:sldId id="345" r:id="rId66"/>
    <p:sldId id="346" r:id="rId67"/>
    <p:sldId id="347"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6" d="100"/>
          <a:sy n="66" d="100"/>
        </p:scale>
        <p:origin x="-150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hyperlink" Target="http://en.wikipedia.org/wiki/Endocrine_gland" TargetMode="External"/><Relationship Id="rId3" Type="http://schemas.openxmlformats.org/officeDocument/2006/relationships/hyperlink" Target="http://en.wikipedia.org/wiki/Gland" TargetMode="External"/><Relationship Id="rId7" Type="http://schemas.openxmlformats.org/officeDocument/2006/relationships/hyperlink" Target="http://en.wikipedia.org/wiki/Vertebrate" TargetMode="External"/><Relationship Id="rId12" Type="http://schemas.openxmlformats.org/officeDocument/2006/relationships/hyperlink" Target="http://en.wikipedia.org/wiki/Somatostatin" TargetMode="External"/><Relationship Id="rId2" Type="http://schemas.openxmlformats.org/officeDocument/2006/relationships/hyperlink" Target="http://en.wikipedia.org/wiki/Islets_of_Langerhans" TargetMode="External"/><Relationship Id="rId1" Type="http://schemas.openxmlformats.org/officeDocument/2006/relationships/slideLayout" Target="../slideLayouts/slideLayout7.xml"/><Relationship Id="rId6" Type="http://schemas.openxmlformats.org/officeDocument/2006/relationships/hyperlink" Target="http://en.wikipedia.org/wiki/Endocrine_system" TargetMode="External"/><Relationship Id="rId11" Type="http://schemas.openxmlformats.org/officeDocument/2006/relationships/hyperlink" Target="http://en.wikipedia.org/wiki/Glucagon" TargetMode="External"/><Relationship Id="rId5" Type="http://schemas.openxmlformats.org/officeDocument/2006/relationships/hyperlink" Target="http://en.wikipedia.org/wiki/Digestive_system" TargetMode="External"/><Relationship Id="rId10" Type="http://schemas.openxmlformats.org/officeDocument/2006/relationships/hyperlink" Target="http://en.wikipedia.org/wiki/Insulin" TargetMode="External"/><Relationship Id="rId4" Type="http://schemas.openxmlformats.org/officeDocument/2006/relationships/hyperlink" Target="http://en.wikipedia.org/wiki/Organ_(anatomy)" TargetMode="External"/><Relationship Id="rId9" Type="http://schemas.openxmlformats.org/officeDocument/2006/relationships/hyperlink" Target="http://en.wikipedia.org/wiki/Hormone"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en.wikipedia.org/wiki/Endocrine" TargetMode="External"/><Relationship Id="rId2" Type="http://schemas.openxmlformats.org/officeDocument/2006/relationships/hyperlink" Target="http://en.wikipedia.org/wiki/Islets_of_Langerhans" TargetMode="External"/><Relationship Id="rId1" Type="http://schemas.openxmlformats.org/officeDocument/2006/relationships/slideLayout" Target="../slideLayouts/slideLayout7.xml"/><Relationship Id="rId4" Type="http://schemas.openxmlformats.org/officeDocument/2006/relationships/hyperlink" Target="http://en.wikipedia.org/wiki/Cytoplasm"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52400" y="1230630"/>
            <a:ext cx="8534400" cy="2308324"/>
          </a:xfrm>
          <a:prstGeom prst="rect">
            <a:avLst/>
          </a:prstGeom>
          <a:solidFill>
            <a:schemeClr val="accent6">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Endocrine organ are ductless glands that secrete their products or hormones directly into the intercellular tissue or perivascular connective tissue spaces from which they reach the blood of circulating system. As a result, dense blood &amp; lymph supply present in these organs. Functions of the animal organism are affected by these endocrine organs in connection with the nervous system. </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6" name="Rectangle 2"/>
          <p:cNvSpPr>
            <a:spLocks noChangeArrowheads="1"/>
          </p:cNvSpPr>
          <p:nvPr/>
        </p:nvSpPr>
        <p:spPr bwMode="auto">
          <a:xfrm>
            <a:off x="152400" y="150167"/>
            <a:ext cx="2514600" cy="461665"/>
          </a:xfrm>
          <a:prstGeom prst="rect">
            <a:avLst/>
          </a:prstGeom>
          <a:solidFill>
            <a:srgbClr val="00206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i="0"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Endocrine</a:t>
            </a:r>
            <a:r>
              <a:rPr kumimoji="0" lang="en-US" sz="2400"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i="0"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System</a:t>
            </a:r>
            <a:r>
              <a:rPr kumimoji="0" lang="en-US" sz="2400"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2400" i="0" strike="noStrike" cap="none" normalizeH="0" baseline="0" dirty="0" smtClean="0">
              <a:ln>
                <a:noFill/>
              </a:ln>
              <a:solidFill>
                <a:schemeClr val="tx1"/>
              </a:solidFill>
              <a:effectLst/>
              <a:latin typeface="Arial" pitchFamily="34" charset="0"/>
              <a:cs typeface="Arial" pitchFamily="34" charset="0"/>
            </a:endParaRPr>
          </a:p>
        </p:txBody>
      </p:sp>
      <p:sp>
        <p:nvSpPr>
          <p:cNvPr id="4" name="Rectangle 3"/>
          <p:cNvSpPr/>
          <p:nvPr/>
        </p:nvSpPr>
        <p:spPr>
          <a:xfrm>
            <a:off x="152400" y="4186535"/>
            <a:ext cx="1935145" cy="461665"/>
          </a:xfrm>
          <a:prstGeom prst="rect">
            <a:avLst/>
          </a:prstGeom>
          <a:solidFill>
            <a:srgbClr val="00B050"/>
          </a:solidFill>
          <a:ln>
            <a:solidFill>
              <a:schemeClr val="tx1"/>
            </a:solidFill>
          </a:ln>
        </p:spPr>
        <p:txBody>
          <a:bodyPr wrap="none">
            <a:spAutoFit/>
          </a:bodyPr>
          <a:lstStyle/>
          <a:p>
            <a:r>
              <a:rPr lang="en-US" sz="2400" dirty="0" smtClean="0">
                <a:solidFill>
                  <a:schemeClr val="bg1"/>
                </a:solidFill>
                <a:latin typeface="Times New Roman" pitchFamily="18" charset="0"/>
                <a:ea typeface="Verdana" pitchFamily="34" charset="0"/>
                <a:cs typeface="Times New Roman" pitchFamily="18" charset="0"/>
              </a:rPr>
              <a:t>Thyroid</a:t>
            </a:r>
            <a:r>
              <a:rPr lang="en-US" sz="2400" dirty="0" smtClean="0">
                <a:solidFill>
                  <a:schemeClr val="bg1"/>
                </a:solidFill>
                <a:latin typeface="Times New Roman" pitchFamily="18" charset="0"/>
                <a:cs typeface="Times New Roman" pitchFamily="18" charset="0"/>
              </a:rPr>
              <a:t> gland</a:t>
            </a:r>
            <a:endParaRPr lang="en-US" sz="2400" dirty="0">
              <a:solidFill>
                <a:schemeClr val="bg1"/>
              </a:solidFill>
              <a:latin typeface="Times New Roman" pitchFamily="18" charset="0"/>
              <a:cs typeface="Times New Roman" pitchFamily="18" charset="0"/>
            </a:endParaRPr>
          </a:p>
        </p:txBody>
      </p:sp>
      <p:sp>
        <p:nvSpPr>
          <p:cNvPr id="5" name="Rectangle 1"/>
          <p:cNvSpPr>
            <a:spLocks noChangeArrowheads="1"/>
          </p:cNvSpPr>
          <p:nvPr/>
        </p:nvSpPr>
        <p:spPr bwMode="auto">
          <a:xfrm>
            <a:off x="2133600" y="4186535"/>
            <a:ext cx="2590800" cy="461665"/>
          </a:xfrm>
          <a:prstGeom prst="rect">
            <a:avLst/>
          </a:prstGeom>
          <a:solidFill>
            <a:srgbClr val="00B050"/>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i="0"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Parathyroid gland</a:t>
            </a:r>
            <a:endParaRPr kumimoji="0" lang="en-US" sz="2400" i="0" strike="noStrike" cap="none" normalizeH="0" baseline="0" dirty="0" smtClean="0">
              <a:ln>
                <a:noFill/>
              </a:ln>
              <a:solidFill>
                <a:schemeClr val="bg1"/>
              </a:solidFill>
              <a:effectLst/>
              <a:latin typeface="Arial" pitchFamily="34" charset="0"/>
              <a:cs typeface="Arial" pitchFamily="34" charset="0"/>
            </a:endParaRPr>
          </a:p>
        </p:txBody>
      </p:sp>
      <p:sp>
        <p:nvSpPr>
          <p:cNvPr id="6" name="Rectangle 1"/>
          <p:cNvSpPr>
            <a:spLocks noChangeArrowheads="1"/>
          </p:cNvSpPr>
          <p:nvPr/>
        </p:nvSpPr>
        <p:spPr bwMode="auto">
          <a:xfrm>
            <a:off x="4800600" y="4186535"/>
            <a:ext cx="2012089" cy="461665"/>
          </a:xfrm>
          <a:prstGeom prst="rect">
            <a:avLst/>
          </a:prstGeom>
          <a:solidFill>
            <a:srgbClr val="00B050"/>
          </a:solidFill>
          <a:ln w="9525">
            <a:solidFill>
              <a:schemeClr val="tx1"/>
            </a:solid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i="0"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Adrenal</a:t>
            </a:r>
            <a:r>
              <a:rPr lang="en-US" sz="2400" dirty="0" smtClean="0">
                <a:latin typeface="Times New Roman" pitchFamily="18" charset="0"/>
                <a:ea typeface="Calibri" pitchFamily="34" charset="0"/>
                <a:cs typeface="Times New Roman" pitchFamily="18" charset="0"/>
              </a:rPr>
              <a:t> </a:t>
            </a:r>
            <a:r>
              <a:rPr kumimoji="0" lang="en-US" sz="2400" i="0"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gland</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1"/>
          <p:cNvSpPr>
            <a:spLocks noChangeArrowheads="1"/>
          </p:cNvSpPr>
          <p:nvPr/>
        </p:nvSpPr>
        <p:spPr bwMode="auto">
          <a:xfrm>
            <a:off x="6858000" y="4186535"/>
            <a:ext cx="2079415" cy="461665"/>
          </a:xfrm>
          <a:prstGeom prst="rect">
            <a:avLst/>
          </a:prstGeom>
          <a:solidFill>
            <a:srgbClr val="00B050"/>
          </a:solidFill>
          <a:ln w="9525">
            <a:solidFill>
              <a:schemeClr val="tx1"/>
            </a:solid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lang="en-US" sz="2400" dirty="0" smtClean="0">
                <a:solidFill>
                  <a:schemeClr val="bg1"/>
                </a:solidFill>
                <a:latin typeface="Times New Roman" pitchFamily="18" charset="0"/>
                <a:ea typeface="Calibri" pitchFamily="34" charset="0"/>
                <a:cs typeface="Times New Roman" pitchFamily="18" charset="0"/>
              </a:rPr>
              <a:t>Pituitary</a:t>
            </a:r>
            <a:r>
              <a:rPr lang="en-US" sz="2400" dirty="0" smtClean="0">
                <a:latin typeface="Times New Roman" pitchFamily="18" charset="0"/>
                <a:ea typeface="Calibri" pitchFamily="34" charset="0"/>
                <a:cs typeface="Times New Roman" pitchFamily="18" charset="0"/>
              </a:rPr>
              <a:t> </a:t>
            </a:r>
            <a:r>
              <a:rPr kumimoji="0" lang="en-US" sz="2400" i="0"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gland</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lum bright="-10000" contrast="30000"/>
          </a:blip>
          <a:srcRect/>
          <a:stretch>
            <a:fillRect/>
          </a:stretch>
        </p:blipFill>
        <p:spPr bwMode="auto">
          <a:xfrm>
            <a:off x="2286000" y="685800"/>
            <a:ext cx="6301331" cy="4297680"/>
          </a:xfrm>
          <a:prstGeom prst="rect">
            <a:avLst/>
          </a:prstGeom>
          <a:noFill/>
          <a:ln w="9525">
            <a:noFill/>
            <a:miter lim="800000"/>
            <a:headEnd/>
            <a:tailEnd/>
          </a:ln>
        </p:spPr>
      </p:pic>
      <p:sp>
        <p:nvSpPr>
          <p:cNvPr id="3" name="TextBox 2"/>
          <p:cNvSpPr txBox="1"/>
          <p:nvPr/>
        </p:nvSpPr>
        <p:spPr>
          <a:xfrm>
            <a:off x="381000" y="152399"/>
            <a:ext cx="1828800" cy="365760"/>
          </a:xfrm>
          <a:prstGeom prst="rect">
            <a:avLst/>
          </a:prstGeom>
          <a:solidFill>
            <a:srgbClr val="002060"/>
          </a:solidFill>
        </p:spPr>
        <p:txBody>
          <a:bodyPr wrap="square" rtlCol="0">
            <a:spAutoFit/>
          </a:bodyPr>
          <a:lstStyle/>
          <a:p>
            <a:r>
              <a:rPr lang="en-US" sz="1600" b="1" dirty="0" smtClean="0">
                <a:solidFill>
                  <a:schemeClr val="bg1"/>
                </a:solidFill>
                <a:latin typeface="Times New Roman" pitchFamily="18" charset="0"/>
                <a:cs typeface="Times New Roman" pitchFamily="18" charset="0"/>
              </a:rPr>
              <a:t>Parathyroid gland</a:t>
            </a:r>
            <a:endParaRPr lang="en-US"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lum bright="-20000" contrast="30000"/>
          </a:blip>
          <a:srcRect/>
          <a:stretch>
            <a:fillRect/>
          </a:stretch>
        </p:blipFill>
        <p:spPr bwMode="auto">
          <a:xfrm>
            <a:off x="2286000" y="304800"/>
            <a:ext cx="6123715" cy="4663440"/>
          </a:xfrm>
          <a:prstGeom prst="rect">
            <a:avLst/>
          </a:prstGeom>
          <a:noFill/>
          <a:ln w="9525">
            <a:noFill/>
            <a:miter lim="800000"/>
            <a:headEnd/>
            <a:tailEnd/>
          </a:ln>
        </p:spPr>
      </p:pic>
      <p:cxnSp>
        <p:nvCxnSpPr>
          <p:cNvPr id="4" name="Straight Arrow Connector 3"/>
          <p:cNvCxnSpPr/>
          <p:nvPr/>
        </p:nvCxnSpPr>
        <p:spPr>
          <a:xfrm>
            <a:off x="1828800" y="533400"/>
            <a:ext cx="2971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0" y="304800"/>
            <a:ext cx="14478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C.T. capsule</a:t>
            </a:r>
            <a:endParaRPr lang="en-US"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2084387" y="304800"/>
            <a:ext cx="6907213" cy="4775200"/>
          </a:xfrm>
          <a:prstGeom prst="rect">
            <a:avLst/>
          </a:prstGeom>
          <a:noFill/>
          <a:ln w="9525">
            <a:solidFill>
              <a:schemeClr val="tx1"/>
            </a:solidFill>
            <a:miter lim="800000"/>
            <a:headEnd/>
            <a:tailEnd/>
          </a:ln>
        </p:spPr>
      </p:pic>
      <p:sp>
        <p:nvSpPr>
          <p:cNvPr id="5" name="TextBox 4"/>
          <p:cNvSpPr txBox="1"/>
          <p:nvPr/>
        </p:nvSpPr>
        <p:spPr>
          <a:xfrm>
            <a:off x="0" y="4191000"/>
            <a:ext cx="16764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Oxyphilic cells</a:t>
            </a:r>
            <a:endParaRPr lang="en-US" b="1" dirty="0">
              <a:latin typeface="Times New Roman" pitchFamily="18" charset="0"/>
              <a:cs typeface="Times New Roman" pitchFamily="18" charset="0"/>
            </a:endParaRPr>
          </a:p>
        </p:txBody>
      </p:sp>
      <p:cxnSp>
        <p:nvCxnSpPr>
          <p:cNvPr id="7" name="Straight Arrow Connector 6"/>
          <p:cNvCxnSpPr>
            <a:stCxn id="5" idx="3"/>
          </p:cNvCxnSpPr>
          <p:nvPr/>
        </p:nvCxnSpPr>
        <p:spPr>
          <a:xfrm flipV="1">
            <a:off x="1676400" y="4191000"/>
            <a:ext cx="1828800" cy="1846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flipH="1">
            <a:off x="6019800" y="5334000"/>
            <a:ext cx="19050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Light Chief cells</a:t>
            </a:r>
            <a:endParaRPr lang="en-US" b="1" dirty="0">
              <a:latin typeface="Times New Roman" pitchFamily="18" charset="0"/>
              <a:cs typeface="Times New Roman" pitchFamily="18" charset="0"/>
            </a:endParaRPr>
          </a:p>
        </p:txBody>
      </p:sp>
      <p:cxnSp>
        <p:nvCxnSpPr>
          <p:cNvPr id="12" name="Straight Arrow Connector 11"/>
          <p:cNvCxnSpPr/>
          <p:nvPr/>
        </p:nvCxnSpPr>
        <p:spPr>
          <a:xfrm flipV="1">
            <a:off x="7239000" y="4724400"/>
            <a:ext cx="76200"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2209800"/>
            <a:ext cx="18288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Dark Chief cells</a:t>
            </a:r>
            <a:endParaRPr lang="en-US" b="1" dirty="0">
              <a:latin typeface="Times New Roman" pitchFamily="18" charset="0"/>
              <a:cs typeface="Times New Roman" pitchFamily="18" charset="0"/>
            </a:endParaRPr>
          </a:p>
        </p:txBody>
      </p:sp>
      <p:cxnSp>
        <p:nvCxnSpPr>
          <p:cNvPr id="15" name="Straight Arrow Connector 14"/>
          <p:cNvCxnSpPr/>
          <p:nvPr/>
        </p:nvCxnSpPr>
        <p:spPr>
          <a:xfrm>
            <a:off x="1828800" y="2438400"/>
            <a:ext cx="533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6200" y="152399"/>
            <a:ext cx="1828800" cy="365760"/>
          </a:xfrm>
          <a:prstGeom prst="rect">
            <a:avLst/>
          </a:prstGeom>
          <a:solidFill>
            <a:srgbClr val="002060"/>
          </a:solidFill>
        </p:spPr>
        <p:txBody>
          <a:bodyPr wrap="square" rtlCol="0">
            <a:spAutoFit/>
          </a:bodyPr>
          <a:lstStyle/>
          <a:p>
            <a:r>
              <a:rPr lang="en-US" sz="1600" b="1" dirty="0" smtClean="0">
                <a:solidFill>
                  <a:schemeClr val="bg1"/>
                </a:solidFill>
                <a:latin typeface="Times New Roman" pitchFamily="18" charset="0"/>
                <a:cs typeface="Times New Roman" pitchFamily="18" charset="0"/>
              </a:rPr>
              <a:t>Parathyroid gland</a:t>
            </a:r>
            <a:endParaRPr lang="en-US" sz="1600" b="1" dirty="0">
              <a:solidFill>
                <a:schemeClr val="bg1"/>
              </a:solidFill>
              <a:latin typeface="Times New Roman" pitchFamily="18" charset="0"/>
              <a:cs typeface="Times New Roman" pitchFamily="18" charset="0"/>
            </a:endParaRPr>
          </a:p>
        </p:txBody>
      </p:sp>
      <p:sp>
        <p:nvSpPr>
          <p:cNvPr id="14" name="TextBox 13"/>
          <p:cNvSpPr txBox="1"/>
          <p:nvPr/>
        </p:nvSpPr>
        <p:spPr>
          <a:xfrm>
            <a:off x="7086600" y="5715000"/>
            <a:ext cx="18288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Dark Chief cells</a:t>
            </a:r>
            <a:endParaRPr lang="en-US" b="1" dirty="0">
              <a:latin typeface="Times New Roman" pitchFamily="18" charset="0"/>
              <a:cs typeface="Times New Roman" pitchFamily="18" charset="0"/>
            </a:endParaRPr>
          </a:p>
        </p:txBody>
      </p:sp>
      <p:cxnSp>
        <p:nvCxnSpPr>
          <p:cNvPr id="16" name="Straight Arrow Connector 15"/>
          <p:cNvCxnSpPr/>
          <p:nvPr/>
        </p:nvCxnSpPr>
        <p:spPr>
          <a:xfrm flipH="1" flipV="1">
            <a:off x="7772400" y="4191000"/>
            <a:ext cx="381000" cy="1524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42446"/>
            <a:ext cx="1828800" cy="338554"/>
          </a:xfrm>
          <a:prstGeom prst="rect">
            <a:avLst/>
          </a:prstGeom>
          <a:solidFill>
            <a:srgbClr val="002060"/>
          </a:solidFill>
        </p:spPr>
        <p:txBody>
          <a:bodyPr wrap="square" rtlCol="0">
            <a:spAutoFit/>
          </a:bodyPr>
          <a:lstStyle/>
          <a:p>
            <a:r>
              <a:rPr lang="en-US" sz="1600" b="1" dirty="0" smtClean="0">
                <a:solidFill>
                  <a:schemeClr val="bg1"/>
                </a:solidFill>
                <a:latin typeface="Times New Roman" pitchFamily="18" charset="0"/>
                <a:cs typeface="Times New Roman" pitchFamily="18" charset="0"/>
              </a:rPr>
              <a:t>Parathyroid gland</a:t>
            </a:r>
            <a:endParaRPr lang="en-US" sz="1600" b="1" dirty="0">
              <a:solidFill>
                <a:schemeClr val="bg1"/>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cstate="print"/>
          <a:srcRect/>
          <a:stretch>
            <a:fillRect/>
          </a:stretch>
        </p:blipFill>
        <p:spPr bwMode="auto">
          <a:xfrm>
            <a:off x="1981200" y="581025"/>
            <a:ext cx="6962775" cy="5695950"/>
          </a:xfrm>
          <a:prstGeom prst="rect">
            <a:avLst/>
          </a:prstGeom>
          <a:noFill/>
          <a:ln w="9525">
            <a:noFill/>
            <a:miter lim="800000"/>
            <a:headEnd/>
            <a:tailEnd/>
          </a:ln>
        </p:spPr>
      </p:pic>
      <p:cxnSp>
        <p:nvCxnSpPr>
          <p:cNvPr id="6" name="Straight Arrow Connector 5"/>
          <p:cNvCxnSpPr/>
          <p:nvPr/>
        </p:nvCxnSpPr>
        <p:spPr>
          <a:xfrm flipV="1">
            <a:off x="1524000" y="4572000"/>
            <a:ext cx="17526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676400" y="4648200"/>
            <a:ext cx="22860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600200" y="5029200"/>
            <a:ext cx="31242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0" y="4953000"/>
            <a:ext cx="16764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Oxyphilic cells</a:t>
            </a:r>
            <a:endParaRPr lang="en-US" b="1" dirty="0">
              <a:latin typeface="Times New Roman" pitchFamily="18" charset="0"/>
              <a:cs typeface="Times New Roman" pitchFamily="18" charset="0"/>
            </a:endParaRPr>
          </a:p>
        </p:txBody>
      </p:sp>
      <p:sp>
        <p:nvSpPr>
          <p:cNvPr id="21" name="TextBox 20"/>
          <p:cNvSpPr txBox="1"/>
          <p:nvPr/>
        </p:nvSpPr>
        <p:spPr>
          <a:xfrm>
            <a:off x="0" y="2667000"/>
            <a:ext cx="19050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Light Chief cells</a:t>
            </a:r>
            <a:endParaRPr lang="en-US" b="1" dirty="0">
              <a:latin typeface="Times New Roman" pitchFamily="18" charset="0"/>
              <a:cs typeface="Times New Roman" pitchFamily="18" charset="0"/>
            </a:endParaRPr>
          </a:p>
        </p:txBody>
      </p:sp>
      <p:cxnSp>
        <p:nvCxnSpPr>
          <p:cNvPr id="23" name="Straight Arrow Connector 22"/>
          <p:cNvCxnSpPr/>
          <p:nvPr/>
        </p:nvCxnSpPr>
        <p:spPr>
          <a:xfrm>
            <a:off x="1371600" y="2209800"/>
            <a:ext cx="7620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752600" y="2819400"/>
            <a:ext cx="838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0" y="1905000"/>
            <a:ext cx="18288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Dark Chief cells</a:t>
            </a:r>
            <a:endParaRPr lang="en-US" b="1" dirty="0">
              <a:latin typeface="Times New Roman" pitchFamily="18" charset="0"/>
              <a:cs typeface="Times New Roman" pitchFamily="18" charset="0"/>
            </a:endParaRPr>
          </a:p>
        </p:txBody>
      </p:sp>
      <p:cxnSp>
        <p:nvCxnSpPr>
          <p:cNvPr id="35" name="Straight Arrow Connector 34"/>
          <p:cNvCxnSpPr/>
          <p:nvPr/>
        </p:nvCxnSpPr>
        <p:spPr>
          <a:xfrm>
            <a:off x="1524000" y="5638800"/>
            <a:ext cx="914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52400" y="5421868"/>
            <a:ext cx="16764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Blood vessel</a:t>
            </a:r>
            <a:endParaRPr lang="en-US" b="1" dirty="0">
              <a:latin typeface="Times New Roman" pitchFamily="18" charset="0"/>
              <a:cs typeface="Times New Roman" pitchFamily="18" charset="0"/>
            </a:endParaRPr>
          </a:p>
        </p:txBody>
      </p:sp>
      <p:cxnSp>
        <p:nvCxnSpPr>
          <p:cNvPr id="38" name="Straight Arrow Connector 37"/>
          <p:cNvCxnSpPr/>
          <p:nvPr/>
        </p:nvCxnSpPr>
        <p:spPr>
          <a:xfrm>
            <a:off x="1524000" y="1143000"/>
            <a:ext cx="3429000" cy="990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6200" y="914400"/>
            <a:ext cx="18288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Reticular C.T.</a:t>
            </a:r>
            <a:endParaRPr lang="en-US"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228600" y="147935"/>
            <a:ext cx="2590800" cy="461665"/>
          </a:xfrm>
          <a:prstGeom prst="rect">
            <a:avLst/>
          </a:prstGeom>
          <a:solidFill>
            <a:srgbClr val="00206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i="0"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Parathyroid gland</a:t>
            </a:r>
            <a:endParaRPr kumimoji="0" lang="en-US" sz="2400" i="0" strike="noStrike" cap="none" normalizeH="0" baseline="0" dirty="0" smtClean="0">
              <a:ln>
                <a:noFill/>
              </a:ln>
              <a:solidFill>
                <a:schemeClr val="bg1"/>
              </a:solidFill>
              <a:effectLst/>
              <a:latin typeface="Arial" pitchFamily="34" charset="0"/>
              <a:cs typeface="Arial" pitchFamily="34" charset="0"/>
            </a:endParaRPr>
          </a:p>
        </p:txBody>
      </p:sp>
      <p:sp>
        <p:nvSpPr>
          <p:cNvPr id="2050" name="Rectangle 2"/>
          <p:cNvSpPr>
            <a:spLocks noChangeArrowheads="1"/>
          </p:cNvSpPr>
          <p:nvPr/>
        </p:nvSpPr>
        <p:spPr bwMode="auto">
          <a:xfrm>
            <a:off x="228600" y="728008"/>
            <a:ext cx="8610600" cy="1938992"/>
          </a:xfrm>
          <a:prstGeom prst="rect">
            <a:avLst/>
          </a:prstGeom>
          <a:solidFill>
            <a:schemeClr val="accent6">
              <a:lumMod val="40000"/>
              <a:lumOff val="6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Capsule &amp; trabeculae:</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The gland is surrounded by a capsule of dense irregular connective tissue. It is thick in large ruminants &amp; swine. Trabeculae &amp; interstitial connective tissue are abundant in large ruminants &amp; swine, while they are sparse in other domestic animals.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2051" name="Rectangle 3"/>
          <p:cNvSpPr>
            <a:spLocks noChangeArrowheads="1"/>
          </p:cNvSpPr>
          <p:nvPr/>
        </p:nvSpPr>
        <p:spPr bwMode="auto">
          <a:xfrm>
            <a:off x="228600" y="2720876"/>
            <a:ext cx="8610600" cy="2308324"/>
          </a:xfrm>
          <a:prstGeom prst="rect">
            <a:avLst/>
          </a:prstGeom>
          <a:solidFill>
            <a:schemeClr val="accent6">
              <a:lumMod val="40000"/>
              <a:lumOff val="6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Parenchyma: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It is formed of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 types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of cells arranged in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clusters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strands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or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cords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 Light chief cells.</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 Dark chief cells.</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3. Oxyphilic cells.</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 Syncytial cells.  </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228600" y="130076"/>
            <a:ext cx="8610600" cy="2308324"/>
          </a:xfrm>
          <a:prstGeom prst="rect">
            <a:avLst/>
          </a:prstGeom>
          <a:solidFill>
            <a:schemeClr val="accent6">
              <a:lumMod val="20000"/>
              <a:lumOff val="80000"/>
            </a:schemeClr>
          </a:solidFill>
          <a:ln w="38100">
            <a:solidFill>
              <a:srgbClr val="00206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1"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Light chief (principal) cells: </a:t>
            </a:r>
            <a:endParaRPr kumimoji="0" lang="en-US" sz="2400" b="0" i="0"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 Have large amount of light,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acidophilic cytoplasm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with glycogen     </a:t>
            </a:r>
          </a:p>
          <a:p>
            <a:pPr marL="0" marR="0" lvl="0" indent="0" algn="justLow" defTabSz="914400" rtl="0" eaLnBrk="0" fontAlgn="base" latinLnBrk="0" hangingPunct="0">
              <a:lnSpc>
                <a:spcPct val="100000"/>
              </a:lnSpc>
              <a:spcBef>
                <a:spcPct val="0"/>
              </a:spcBef>
              <a:spcAft>
                <a:spcPct val="0"/>
              </a:spcAft>
              <a:buClrTx/>
              <a:buSzTx/>
              <a:tabLst/>
            </a:pPr>
            <a:r>
              <a:rPr lang="en-US" sz="2400" dirty="0" smtClean="0">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granules &amp; lipid droplets.</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 The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nucleus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is large &amp; is stained lightly.</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3. The cell is inactive as it has gone through a period of activity &amp; </a:t>
            </a:r>
          </a:p>
          <a:p>
            <a:pPr marL="0" marR="0" lvl="0" indent="0" algn="justLow" defTabSz="914400" rtl="0" eaLnBrk="0" fontAlgn="base" latinLnBrk="0" hangingPunct="0">
              <a:lnSpc>
                <a:spcPct val="100000"/>
              </a:lnSpc>
              <a:spcBef>
                <a:spcPct val="0"/>
              </a:spcBef>
              <a:spcAft>
                <a:spcPct val="0"/>
              </a:spcAft>
              <a:buClrTx/>
              <a:buSzTx/>
              <a:tabLst/>
            </a:pPr>
            <a:r>
              <a:rPr lang="en-US" sz="2400" dirty="0" smtClean="0">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released its secretory products.</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28674" name="Rectangle 2"/>
          <p:cNvSpPr>
            <a:spLocks noChangeArrowheads="1"/>
          </p:cNvSpPr>
          <p:nvPr/>
        </p:nvSpPr>
        <p:spPr bwMode="auto">
          <a:xfrm>
            <a:off x="228600" y="2590800"/>
            <a:ext cx="8610600" cy="3416320"/>
          </a:xfrm>
          <a:prstGeom prst="rect">
            <a:avLst/>
          </a:prstGeom>
          <a:solidFill>
            <a:schemeClr val="accent6">
              <a:lumMod val="20000"/>
              <a:lumOff val="80000"/>
            </a:schemeClr>
          </a:solidFill>
          <a:ln w="38100">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1"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Dark chief (principal) cells: </a:t>
            </a:r>
            <a:endParaRPr kumimoji="0" lang="en-US" sz="2400" b="0" i="0" strike="noStrike" cap="none" normalizeH="0" baseline="0" dirty="0" smtClean="0">
              <a:ln>
                <a:noFill/>
              </a:ln>
              <a:solidFill>
                <a:schemeClr val="tx1"/>
              </a:solidFill>
              <a:effectLst/>
              <a:latin typeface="Times New Roman" pitchFamily="18" charset="0"/>
              <a:cs typeface="Times New Roman" pitchFamily="18" charset="0"/>
            </a:endParaRPr>
          </a:p>
          <a:p>
            <a:pPr marL="457200" marR="0" lvl="0" indent="-457200" algn="justLow" defTabSz="914400" rtl="0" eaLnBrk="0" fontAlgn="base" latinLnBrk="0" hangingPunct="0">
              <a:lnSpc>
                <a:spcPct val="100000"/>
              </a:lnSpc>
              <a:spcBef>
                <a:spcPct val="0"/>
              </a:spcBef>
              <a:spcAft>
                <a:spcPct val="0"/>
              </a:spcAft>
              <a:buClrTx/>
              <a:buSzTx/>
              <a:buAutoNum type="arabicPeriod"/>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It appear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darker</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than the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light chief cell</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because its small </a:t>
            </a:r>
          </a:p>
          <a:p>
            <a:pPr marL="457200" marR="0" lvl="0" indent="-457200" algn="justLow" defTabSz="914400" rtl="0" eaLnBrk="0" fontAlgn="base" latinLnBrk="0" hangingPunct="0">
              <a:lnSpc>
                <a:spcPct val="100000"/>
              </a:lnSpc>
              <a:spcBef>
                <a:spcPct val="0"/>
              </a:spcBef>
              <a:spcAft>
                <a:spcPct val="0"/>
              </a:spcAft>
              <a:buClrTx/>
              <a:buSzTx/>
              <a:tabLst/>
            </a:pPr>
            <a:r>
              <a:rPr lang="en-US" sz="2400" dirty="0" smtClean="0">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nucleus has condensed chromatin substance surrounded by scant amount of dense cytoplasm which contain</a:t>
            </a:r>
            <a:r>
              <a:rPr kumimoji="0" lang="en-US" sz="24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 few glycogen granules &amp; lipid droplets.</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 It has more abundant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Golgi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apparatus, granular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ER,</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0" algn="justLow" defTabSz="914400" rtl="0" eaLnBrk="0" fontAlgn="base" latinLnBrk="0" hangingPunct="0">
              <a:lnSpc>
                <a:spcPct val="100000"/>
              </a:lnSpc>
              <a:spcBef>
                <a:spcPct val="0"/>
              </a:spcBef>
              <a:spcAft>
                <a:spcPct val="0"/>
              </a:spcAft>
              <a:buClrTx/>
              <a:buSzTx/>
              <a:tabLst/>
            </a:pPr>
            <a:r>
              <a:rPr lang="en-US" sz="2400" dirty="0" smtClean="0">
                <a:latin typeface="Times New Roman" pitchFamily="18" charset="0"/>
                <a:ea typeface="Calibri" pitchFamily="34"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mitochondria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&amp; secretory granules than those of light chief cell.</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3.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Dark</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&amp;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light chief cells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are distributed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randomly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 the   </a:t>
            </a:r>
          </a:p>
          <a:p>
            <a:pPr marL="0" marR="0" lvl="0" indent="0" algn="justLow" defTabSz="914400" rtl="0" eaLnBrk="0" fontAlgn="base" latinLnBrk="0" hangingPunct="0">
              <a:lnSpc>
                <a:spcPct val="100000"/>
              </a:lnSpc>
              <a:spcBef>
                <a:spcPct val="0"/>
              </a:spcBef>
              <a:spcAft>
                <a:spcPct val="0"/>
              </a:spcAft>
              <a:buClrTx/>
              <a:buSzTx/>
              <a:tabLst/>
            </a:pPr>
            <a:r>
              <a:rPr lang="en-US" sz="2400" dirty="0" smtClean="0">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parenchyma.</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152400" y="194608"/>
            <a:ext cx="8686800" cy="1938992"/>
          </a:xfrm>
          <a:prstGeom prst="rect">
            <a:avLst/>
          </a:prstGeom>
          <a:solidFill>
            <a:schemeClr val="accent6">
              <a:lumMod val="20000"/>
              <a:lumOff val="80000"/>
            </a:schemeClr>
          </a:solidFill>
          <a:ln w="38100">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1"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Oxyphilic cells:</a:t>
            </a:r>
            <a:endParaRPr kumimoji="0" lang="en-US" sz="2400" b="0" i="0"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They are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few</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in number,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present regularly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 horse &amp; large ruminants as a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cluster</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but absent in other domestic animals. It is large up to 27µm in horse possess lightly stained cytoplasm &amp; small nucleus often appears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pyknotic</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29698" name="Rectangle 2"/>
          <p:cNvSpPr>
            <a:spLocks noChangeArrowheads="1"/>
          </p:cNvSpPr>
          <p:nvPr/>
        </p:nvSpPr>
        <p:spPr bwMode="auto">
          <a:xfrm>
            <a:off x="152400" y="2503438"/>
            <a:ext cx="8686800" cy="1569660"/>
          </a:xfrm>
          <a:prstGeom prst="rect">
            <a:avLst/>
          </a:prstGeom>
          <a:solidFill>
            <a:schemeClr val="accent6">
              <a:lumMod val="20000"/>
              <a:lumOff val="80000"/>
            </a:schemeClr>
          </a:solidFill>
          <a:ln w="38100">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1"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Syncytial cells: </a:t>
            </a:r>
            <a:endParaRPr kumimoji="0" lang="en-US" sz="2400" b="0" i="0"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These are present always in a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cluster</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with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indistinguishable limits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They have thin &amp;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very acidophilic cytoplasm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which surrounds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dark</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&amp;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often pyknotic nucleus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lum bright="-10000" contrast="30000"/>
          </a:blip>
          <a:srcRect/>
          <a:stretch>
            <a:fillRect/>
          </a:stretch>
        </p:blipFill>
        <p:spPr bwMode="auto">
          <a:xfrm>
            <a:off x="2514600" y="731520"/>
            <a:ext cx="5004649" cy="5212080"/>
          </a:xfrm>
          <a:prstGeom prst="rect">
            <a:avLst/>
          </a:prstGeom>
          <a:noFill/>
          <a:ln w="9525">
            <a:noFill/>
            <a:miter lim="800000"/>
            <a:headEnd/>
            <a:tailEnd/>
          </a:ln>
        </p:spPr>
      </p:pic>
      <p:cxnSp>
        <p:nvCxnSpPr>
          <p:cNvPr id="4" name="Straight Arrow Connector 3"/>
          <p:cNvCxnSpPr/>
          <p:nvPr/>
        </p:nvCxnSpPr>
        <p:spPr>
          <a:xfrm>
            <a:off x="2667000" y="2057400"/>
            <a:ext cx="16764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14400" y="1828800"/>
            <a:ext cx="19812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Caudal vena cava</a:t>
            </a:r>
            <a:endParaRPr lang="en-US" dirty="0">
              <a:latin typeface="Times New Roman" pitchFamily="18" charset="0"/>
              <a:cs typeface="Times New Roman" pitchFamily="18" charset="0"/>
            </a:endParaRPr>
          </a:p>
        </p:txBody>
      </p:sp>
      <p:cxnSp>
        <p:nvCxnSpPr>
          <p:cNvPr id="7" name="Straight Arrow Connector 6"/>
          <p:cNvCxnSpPr/>
          <p:nvPr/>
        </p:nvCxnSpPr>
        <p:spPr>
          <a:xfrm>
            <a:off x="2438400" y="3352800"/>
            <a:ext cx="25146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0" y="3048000"/>
            <a:ext cx="19812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Abdominal aorta</a:t>
            </a:r>
            <a:endParaRPr lang="en-US" dirty="0">
              <a:latin typeface="Times New Roman" pitchFamily="18" charset="0"/>
              <a:cs typeface="Times New Roman" pitchFamily="18" charset="0"/>
            </a:endParaRPr>
          </a:p>
        </p:txBody>
      </p:sp>
      <p:cxnSp>
        <p:nvCxnSpPr>
          <p:cNvPr id="12" name="Straight Arrow Connector 11"/>
          <p:cNvCxnSpPr/>
          <p:nvPr/>
        </p:nvCxnSpPr>
        <p:spPr>
          <a:xfrm>
            <a:off x="2819400" y="1219200"/>
            <a:ext cx="381000" cy="685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76400" y="838200"/>
            <a:ext cx="23622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Anterior pole of kidney</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152400" y="71735"/>
            <a:ext cx="2012089" cy="461665"/>
          </a:xfrm>
          <a:prstGeom prst="rect">
            <a:avLst/>
          </a:prstGeom>
          <a:solidFill>
            <a:srgbClr val="002060"/>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i="0"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Adrenal</a:t>
            </a:r>
            <a:r>
              <a:rPr lang="en-US" sz="2400" dirty="0" smtClean="0">
                <a:latin typeface="Times New Roman" pitchFamily="18" charset="0"/>
                <a:ea typeface="Calibri" pitchFamily="34" charset="0"/>
                <a:cs typeface="Times New Roman" pitchFamily="18" charset="0"/>
              </a:rPr>
              <a:t> </a:t>
            </a:r>
            <a:r>
              <a:rPr kumimoji="0" lang="en-US" sz="2400" i="0"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gland</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31746" name="Rectangle 2"/>
          <p:cNvSpPr>
            <a:spLocks noChangeArrowheads="1"/>
          </p:cNvSpPr>
          <p:nvPr/>
        </p:nvSpPr>
        <p:spPr bwMode="auto">
          <a:xfrm>
            <a:off x="152400" y="674638"/>
            <a:ext cx="8686800" cy="156966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Capsule &amp; trabeculae: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 gland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is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surrounded by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thin capsule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which consists of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dense irregular connective tissue</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occasionally with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smooth</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muscle fibers. Thin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trabeculae</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extend from the capsule &amp; enter the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cortex</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&amp;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rarely the medulla</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152400" y="2776717"/>
            <a:ext cx="8686800" cy="156966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Cortex: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It is subdivided into 3 distinct zones:</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a:t>
            </a:r>
            <a:r>
              <a:rPr kumimoji="0" lang="en-US" sz="24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Zona glomerulosa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(outer zone).</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Zona fasciculata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(middle zone).</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3.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Zona reticularis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(inner zone).</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152400" y="217944"/>
            <a:ext cx="8763000" cy="2677656"/>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Zona glomerulosa</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It is formed of irregular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clusters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&amp;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cords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of cells in ruminants, whereas, it is arranged in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arcs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in equine, carnivores &amp; pigs. Glomerulosa cells are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tall columnar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 equine &amp; are smaller in other domestic animals. Their nuclei are small &amp; dark. Cytoplasm is uniformly stained with little granular ER. Have abundant smooth ER &amp; tubular mitochondria which are characteristic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for steroid hormone producing cells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44034" name="Rectangle 2"/>
          <p:cNvSpPr>
            <a:spLocks noChangeArrowheads="1"/>
          </p:cNvSpPr>
          <p:nvPr/>
        </p:nvSpPr>
        <p:spPr bwMode="auto">
          <a:xfrm>
            <a:off x="152400" y="3441919"/>
            <a:ext cx="8763000" cy="2677656"/>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Zona fasciculata</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It is formed of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radially arranged cords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of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cuboidal</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or columnar cells, usually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one cell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layer thick.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Foamy</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appearance of its cells is due to the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numerous vacuoles in the cytoplasm</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(originally these were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lipid droplets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dissolved during routine tissue processing). The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nuclei are larger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than those of glomerulosa. Cytoplasm contains large Golgi complex, mitochondria and more abundant rough ER &amp; smooth ER than in the glomerulosa.</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lum bright="-10000" contrast="20000"/>
          </a:blip>
          <a:srcRect/>
          <a:stretch>
            <a:fillRect/>
          </a:stretch>
        </p:blipFill>
        <p:spPr bwMode="auto">
          <a:xfrm>
            <a:off x="4114800" y="762000"/>
            <a:ext cx="4627655" cy="4663440"/>
          </a:xfrm>
          <a:prstGeom prst="rect">
            <a:avLst/>
          </a:prstGeom>
          <a:noFill/>
          <a:ln w="9525">
            <a:noFill/>
            <a:miter lim="800000"/>
            <a:headEnd/>
            <a:tailEnd/>
          </a:ln>
        </p:spPr>
      </p:pic>
      <p:cxnSp>
        <p:nvCxnSpPr>
          <p:cNvPr id="4" name="Straight Arrow Connector 3"/>
          <p:cNvCxnSpPr/>
          <p:nvPr/>
        </p:nvCxnSpPr>
        <p:spPr>
          <a:xfrm>
            <a:off x="4724400" y="1981200"/>
            <a:ext cx="1371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971800" y="1795046"/>
            <a:ext cx="1828800" cy="584775"/>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Thyroid cartilage</a:t>
            </a:r>
          </a:p>
          <a:p>
            <a:r>
              <a:rPr lang="en-US" sz="1600" b="1" dirty="0" smtClean="0">
                <a:latin typeface="Times New Roman" pitchFamily="18" charset="0"/>
                <a:cs typeface="Times New Roman" pitchFamily="18" charset="0"/>
              </a:rPr>
              <a:t>         (larynx)</a:t>
            </a:r>
            <a:endParaRPr lang="en-US" sz="1600" b="1" dirty="0">
              <a:latin typeface="Times New Roman" pitchFamily="18" charset="0"/>
              <a:cs typeface="Times New Roman" pitchFamily="18" charset="0"/>
            </a:endParaRPr>
          </a:p>
        </p:txBody>
      </p:sp>
      <p:sp>
        <p:nvSpPr>
          <p:cNvPr id="7" name="TextBox 6"/>
          <p:cNvSpPr txBox="1"/>
          <p:nvPr/>
        </p:nvSpPr>
        <p:spPr>
          <a:xfrm>
            <a:off x="2895600" y="3319046"/>
            <a:ext cx="15240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Thyroid gland</a:t>
            </a:r>
            <a:endParaRPr lang="en-US" sz="1600" b="1" dirty="0">
              <a:latin typeface="Times New Roman" pitchFamily="18" charset="0"/>
              <a:cs typeface="Times New Roman" pitchFamily="18" charset="0"/>
            </a:endParaRPr>
          </a:p>
        </p:txBody>
      </p:sp>
      <p:sp>
        <p:nvSpPr>
          <p:cNvPr id="8" name="TextBox 7"/>
          <p:cNvSpPr txBox="1"/>
          <p:nvPr/>
        </p:nvSpPr>
        <p:spPr>
          <a:xfrm>
            <a:off x="2895600" y="4995446"/>
            <a:ext cx="9906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Trachea</a:t>
            </a:r>
            <a:endParaRPr lang="en-US" sz="1600" b="1" dirty="0">
              <a:latin typeface="Times New Roman" pitchFamily="18" charset="0"/>
              <a:cs typeface="Times New Roman" pitchFamily="18" charset="0"/>
            </a:endParaRPr>
          </a:p>
        </p:txBody>
      </p:sp>
      <p:cxnSp>
        <p:nvCxnSpPr>
          <p:cNvPr id="9" name="Straight Arrow Connector 8"/>
          <p:cNvCxnSpPr/>
          <p:nvPr/>
        </p:nvCxnSpPr>
        <p:spPr>
          <a:xfrm>
            <a:off x="4343400" y="3505200"/>
            <a:ext cx="1371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8" idx="3"/>
          </p:cNvCxnSpPr>
          <p:nvPr/>
        </p:nvCxnSpPr>
        <p:spPr>
          <a:xfrm>
            <a:off x="3886200" y="5164723"/>
            <a:ext cx="2209800" cy="1687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1000" y="152400"/>
            <a:ext cx="1524000" cy="338554"/>
          </a:xfrm>
          <a:prstGeom prst="rect">
            <a:avLst/>
          </a:prstGeom>
          <a:solidFill>
            <a:srgbClr val="002060"/>
          </a:solidFill>
        </p:spPr>
        <p:txBody>
          <a:bodyPr wrap="square" rtlCol="0">
            <a:spAutoFit/>
          </a:bodyPr>
          <a:lstStyle/>
          <a:p>
            <a:r>
              <a:rPr lang="en-US" sz="1600" b="1" dirty="0" smtClean="0">
                <a:solidFill>
                  <a:schemeClr val="bg1"/>
                </a:solidFill>
                <a:latin typeface="Times New Roman" pitchFamily="18" charset="0"/>
                <a:cs typeface="Times New Roman" pitchFamily="18" charset="0"/>
              </a:rPr>
              <a:t>Thyroid gland</a:t>
            </a:r>
            <a:endParaRPr lang="en-US"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152400" y="206276"/>
            <a:ext cx="8686800" cy="230832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Zona reticularis</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It is an irregular network of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anastomosing cell cords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The cells are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polyhedral</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&amp; have roughly same features of fasciculata. Cytoplasm has little lipid droplets &amp; their nuclei are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hyperchromatic</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&amp; often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pyknotic.</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Both fasciculata &amp; reticularis have many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sinusoidal capillaries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which are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continuous into the medulla</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5058" name="Rectangle 2"/>
          <p:cNvSpPr>
            <a:spLocks noChangeArrowheads="1"/>
          </p:cNvSpPr>
          <p:nvPr/>
        </p:nvSpPr>
        <p:spPr bwMode="auto">
          <a:xfrm>
            <a:off x="152400" y="2992160"/>
            <a:ext cx="8686800" cy="156966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Medulla: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When fixed with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chromium salts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it showed 2 types of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chromaffin cells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invested in dense network of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sinusoidal capillaries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Scattered among the chromaffin cells, single or clusters of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sympathetic</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ganglion cells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152400" y="73968"/>
            <a:ext cx="2590800" cy="461665"/>
          </a:xfrm>
          <a:prstGeom prst="rect">
            <a:avLst/>
          </a:prstGeom>
          <a:solidFill>
            <a:srgbClr val="7030A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Chromaffin cells</a:t>
            </a:r>
            <a:r>
              <a:rPr kumimoji="0" lang="en-US" sz="2400" b="0"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smtClean="0">
              <a:ln>
                <a:noFill/>
              </a:ln>
              <a:solidFill>
                <a:schemeClr val="bg1"/>
              </a:solidFill>
              <a:effectLst/>
              <a:latin typeface="Arial" pitchFamily="34" charset="0"/>
              <a:cs typeface="Arial" pitchFamily="34" charset="0"/>
            </a:endParaRPr>
          </a:p>
        </p:txBody>
      </p:sp>
      <p:sp>
        <p:nvSpPr>
          <p:cNvPr id="46082" name="Rectangle 2"/>
          <p:cNvSpPr>
            <a:spLocks noChangeArrowheads="1"/>
          </p:cNvSpPr>
          <p:nvPr/>
        </p:nvSpPr>
        <p:spPr bwMode="auto">
          <a:xfrm>
            <a:off x="152400" y="892076"/>
            <a:ext cx="8686800" cy="2308324"/>
          </a:xfrm>
          <a:prstGeom prst="rect">
            <a:avLst/>
          </a:prstGeom>
          <a:solidFill>
            <a:schemeClr val="bg2">
              <a:lumMod val="9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justLow" defTabSz="914400" rtl="0" eaLnBrk="1" fontAlgn="base" latinLnBrk="0" hangingPunct="1">
              <a:lnSpc>
                <a:spcPct val="100000"/>
              </a:lnSpc>
              <a:spcBef>
                <a:spcPct val="0"/>
              </a:spcBef>
              <a:spcAft>
                <a:spcPct val="0"/>
              </a:spcAft>
              <a:buClrTx/>
              <a:buSzTx/>
              <a:buAutoNum type="arabicPeriod"/>
              <a:tabLst/>
            </a:pP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Norepinephrine-producing cells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457200" marR="0" lvl="0" indent="-457200" algn="justLow" defTabSz="914400" rtl="0" eaLnBrk="1" fontAlgn="base" latinLnBrk="0" hangingPunct="1">
              <a:lnSpc>
                <a:spcPct val="100000"/>
              </a:lnSpc>
              <a:spcBef>
                <a:spcPct val="0"/>
              </a:spcBef>
              <a:spcAft>
                <a:spcPct val="0"/>
              </a:spcAft>
              <a:buClrTx/>
              <a:buSzTx/>
              <a:tabLst/>
            </a:pPr>
            <a:r>
              <a:rPr lang="en-US" sz="2400" dirty="0" smtClean="0">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These are an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outer medullary columnar chromaffin-positive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cells contain </a:t>
            </a:r>
            <a:r>
              <a:rPr kumimoji="0" lang="en-US" sz="2400" b="0"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large</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spherical nucleus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&amp;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argentaffin granules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EM examination revealed that the cytoplasm has membrane-bounded granules, numerous mitochondria, abundant RER &amp; Golgi apparatus.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46083" name="Rectangle 3"/>
          <p:cNvSpPr>
            <a:spLocks noChangeArrowheads="1"/>
          </p:cNvSpPr>
          <p:nvPr/>
        </p:nvSpPr>
        <p:spPr bwMode="auto">
          <a:xfrm>
            <a:off x="152400" y="3429000"/>
            <a:ext cx="8686800" cy="830997"/>
          </a:xfrm>
          <a:prstGeom prst="rect">
            <a:avLst/>
          </a:prstGeom>
          <a:solidFill>
            <a:schemeClr val="bg2">
              <a:lumMod val="9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tabLst/>
            </a:pP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 Epinephrine-producing cells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These are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deeper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(central)  </a:t>
            </a:r>
          </a:p>
          <a:p>
            <a:pPr marL="0" marR="0" lvl="0" indent="0" algn="justLow" defTabSz="914400" rtl="0" eaLnBrk="1" fontAlgn="base" latinLnBrk="0" hangingPunct="1">
              <a:lnSpc>
                <a:spcPct val="100000"/>
              </a:lnSpc>
              <a:spcBef>
                <a:spcPct val="0"/>
              </a:spcBef>
              <a:spcAft>
                <a:spcPct val="0"/>
              </a:spcAft>
              <a:buClrTx/>
              <a:buSzTx/>
              <a:tabLst/>
            </a:pPr>
            <a:r>
              <a:rPr lang="en-US" sz="2400" dirty="0" smtClean="0">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medullary, </a:t>
            </a:r>
            <a:r>
              <a:rPr kumimoji="0" lang="en-US" sz="2400" b="0"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small</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round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or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polygonal chromaffin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positive cells</a:t>
            </a:r>
            <a:r>
              <a:rPr lang="en-US" sz="2400" b="1" dirty="0" smtClean="0">
                <a:latin typeface="Times New Roman" pitchFamily="18" charset="0"/>
                <a:ea typeface="Calibri" pitchFamily="34" charset="0"/>
                <a:cs typeface="Times New Roman" pitchFamily="18" charset="0"/>
              </a:rPr>
              <a:t> </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lum bright="-10000" contrast="30000"/>
          </a:blip>
          <a:srcRect/>
          <a:stretch>
            <a:fillRect/>
          </a:stretch>
        </p:blipFill>
        <p:spPr bwMode="auto">
          <a:xfrm>
            <a:off x="2514591" y="304800"/>
            <a:ext cx="6553209" cy="4937760"/>
          </a:xfrm>
          <a:prstGeom prst="rect">
            <a:avLst/>
          </a:prstGeom>
          <a:noFill/>
          <a:ln w="9525">
            <a:noFill/>
            <a:miter lim="800000"/>
            <a:headEnd/>
            <a:tailEnd/>
          </a:ln>
        </p:spPr>
      </p:pic>
      <p:sp>
        <p:nvSpPr>
          <p:cNvPr id="3" name="TextBox 2"/>
          <p:cNvSpPr txBox="1"/>
          <p:nvPr/>
        </p:nvSpPr>
        <p:spPr>
          <a:xfrm>
            <a:off x="76200" y="76200"/>
            <a:ext cx="1524000" cy="365760"/>
          </a:xfrm>
          <a:prstGeom prst="rect">
            <a:avLst/>
          </a:prstGeom>
          <a:solidFill>
            <a:srgbClr val="002060"/>
          </a:solidFill>
        </p:spPr>
        <p:txBody>
          <a:bodyPr wrap="square" rtlCol="0">
            <a:spAutoFit/>
          </a:bodyPr>
          <a:lstStyle/>
          <a:p>
            <a:r>
              <a:rPr lang="en-US" sz="1600" b="1" dirty="0" smtClean="0">
                <a:solidFill>
                  <a:schemeClr val="bg1"/>
                </a:solidFill>
                <a:latin typeface="Times New Roman" pitchFamily="18" charset="0"/>
                <a:cs typeface="Times New Roman" pitchFamily="18" charset="0"/>
              </a:rPr>
              <a:t>Adrenal gland</a:t>
            </a:r>
            <a:endParaRPr lang="en-US" sz="1600" b="1" dirty="0">
              <a:solidFill>
                <a:schemeClr val="bg1"/>
              </a:solidFill>
              <a:latin typeface="Times New Roman" pitchFamily="18" charset="0"/>
              <a:cs typeface="Times New Roman" pitchFamily="18" charset="0"/>
            </a:endParaRPr>
          </a:p>
        </p:txBody>
      </p:sp>
      <p:sp>
        <p:nvSpPr>
          <p:cNvPr id="4" name="TextBox 3"/>
          <p:cNvSpPr txBox="1"/>
          <p:nvPr/>
        </p:nvSpPr>
        <p:spPr>
          <a:xfrm>
            <a:off x="0" y="533400"/>
            <a:ext cx="10668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1.Capsule</a:t>
            </a:r>
            <a:endParaRPr lang="en-US" sz="1600" b="1" dirty="0">
              <a:latin typeface="Times New Roman" pitchFamily="18" charset="0"/>
              <a:cs typeface="Times New Roman" pitchFamily="18" charset="0"/>
            </a:endParaRPr>
          </a:p>
        </p:txBody>
      </p:sp>
      <p:sp>
        <p:nvSpPr>
          <p:cNvPr id="5" name="TextBox 4"/>
          <p:cNvSpPr txBox="1"/>
          <p:nvPr/>
        </p:nvSpPr>
        <p:spPr>
          <a:xfrm>
            <a:off x="0" y="804446"/>
            <a:ext cx="10668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2.Cortex:</a:t>
            </a:r>
            <a:endParaRPr lang="en-US" sz="1600" b="1" dirty="0">
              <a:latin typeface="Times New Roman" pitchFamily="18" charset="0"/>
              <a:cs typeface="Times New Roman" pitchFamily="18" charset="0"/>
            </a:endParaRPr>
          </a:p>
        </p:txBody>
      </p:sp>
      <p:sp>
        <p:nvSpPr>
          <p:cNvPr id="6" name="TextBox 5"/>
          <p:cNvSpPr txBox="1"/>
          <p:nvPr/>
        </p:nvSpPr>
        <p:spPr>
          <a:xfrm>
            <a:off x="0" y="1109246"/>
            <a:ext cx="18288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Zona glomerulosa</a:t>
            </a:r>
            <a:endParaRPr lang="en-US" sz="1600" b="1" dirty="0">
              <a:latin typeface="Times New Roman" pitchFamily="18" charset="0"/>
              <a:cs typeface="Times New Roman" pitchFamily="18" charset="0"/>
            </a:endParaRPr>
          </a:p>
        </p:txBody>
      </p:sp>
      <p:sp>
        <p:nvSpPr>
          <p:cNvPr id="7" name="TextBox 6"/>
          <p:cNvSpPr txBox="1"/>
          <p:nvPr/>
        </p:nvSpPr>
        <p:spPr>
          <a:xfrm>
            <a:off x="0" y="2023646"/>
            <a:ext cx="18288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Zona fasciculata</a:t>
            </a:r>
            <a:endParaRPr lang="en-US" sz="1600" b="1" dirty="0">
              <a:latin typeface="Times New Roman" pitchFamily="18" charset="0"/>
              <a:cs typeface="Times New Roman" pitchFamily="18" charset="0"/>
            </a:endParaRPr>
          </a:p>
        </p:txBody>
      </p:sp>
      <p:sp>
        <p:nvSpPr>
          <p:cNvPr id="8" name="TextBox 7"/>
          <p:cNvSpPr txBox="1"/>
          <p:nvPr/>
        </p:nvSpPr>
        <p:spPr>
          <a:xfrm>
            <a:off x="0" y="2557046"/>
            <a:ext cx="16764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Zona reticularis</a:t>
            </a:r>
            <a:endParaRPr lang="en-US" sz="1600" b="1" dirty="0">
              <a:latin typeface="Times New Roman" pitchFamily="18" charset="0"/>
              <a:cs typeface="Times New Roman" pitchFamily="18" charset="0"/>
            </a:endParaRPr>
          </a:p>
        </p:txBody>
      </p:sp>
      <p:sp>
        <p:nvSpPr>
          <p:cNvPr id="9" name="TextBox 8"/>
          <p:cNvSpPr txBox="1"/>
          <p:nvPr/>
        </p:nvSpPr>
        <p:spPr>
          <a:xfrm>
            <a:off x="0" y="3395246"/>
            <a:ext cx="11430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3.Medulla</a:t>
            </a:r>
            <a:endParaRPr lang="en-US" sz="1600" b="1" dirty="0">
              <a:latin typeface="Times New Roman" pitchFamily="18" charset="0"/>
              <a:cs typeface="Times New Roman" pitchFamily="18" charset="0"/>
            </a:endParaRPr>
          </a:p>
        </p:txBody>
      </p:sp>
      <p:cxnSp>
        <p:nvCxnSpPr>
          <p:cNvPr id="11" name="Straight Arrow Connector 10"/>
          <p:cNvCxnSpPr>
            <a:stCxn id="4" idx="3"/>
          </p:cNvCxnSpPr>
          <p:nvPr/>
        </p:nvCxnSpPr>
        <p:spPr>
          <a:xfrm flipV="1">
            <a:off x="1066800" y="685800"/>
            <a:ext cx="2286000" cy="1687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p:cNvCxnSpPr>
          <p:nvPr/>
        </p:nvCxnSpPr>
        <p:spPr>
          <a:xfrm>
            <a:off x="1828800" y="1278523"/>
            <a:ext cx="2057400" cy="1687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600200" y="2209800"/>
            <a:ext cx="3886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8" idx="3"/>
          </p:cNvCxnSpPr>
          <p:nvPr/>
        </p:nvCxnSpPr>
        <p:spPr>
          <a:xfrm>
            <a:off x="1676400" y="2726323"/>
            <a:ext cx="5715000" cy="1687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 idx="3"/>
          </p:cNvCxnSpPr>
          <p:nvPr/>
        </p:nvCxnSpPr>
        <p:spPr>
          <a:xfrm flipV="1">
            <a:off x="1143000" y="3505200"/>
            <a:ext cx="7162800" cy="593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7772400" y="2895600"/>
            <a:ext cx="457200" cy="1143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447800" y="4038600"/>
            <a:ext cx="63246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52400" y="3928646"/>
            <a:ext cx="16764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Central vein</a:t>
            </a:r>
            <a:endParaRPr lang="en-US"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lum bright="-20000" contrast="30000"/>
          </a:blip>
          <a:srcRect/>
          <a:stretch>
            <a:fillRect/>
          </a:stretch>
        </p:blipFill>
        <p:spPr bwMode="auto">
          <a:xfrm>
            <a:off x="1779587" y="152400"/>
            <a:ext cx="7288213" cy="4660900"/>
          </a:xfrm>
          <a:prstGeom prst="rect">
            <a:avLst/>
          </a:prstGeom>
          <a:noFill/>
          <a:ln w="9525">
            <a:noFill/>
            <a:miter lim="800000"/>
            <a:headEnd/>
            <a:tailEnd/>
          </a:ln>
        </p:spPr>
      </p:pic>
      <p:sp>
        <p:nvSpPr>
          <p:cNvPr id="3" name="TextBox 2"/>
          <p:cNvSpPr txBox="1"/>
          <p:nvPr/>
        </p:nvSpPr>
        <p:spPr>
          <a:xfrm>
            <a:off x="76200" y="76200"/>
            <a:ext cx="1524000" cy="365760"/>
          </a:xfrm>
          <a:prstGeom prst="rect">
            <a:avLst/>
          </a:prstGeom>
          <a:solidFill>
            <a:srgbClr val="002060"/>
          </a:solidFill>
        </p:spPr>
        <p:txBody>
          <a:bodyPr wrap="square" rtlCol="0">
            <a:spAutoFit/>
          </a:bodyPr>
          <a:lstStyle/>
          <a:p>
            <a:r>
              <a:rPr lang="en-US" sz="1600" b="1" dirty="0" smtClean="0">
                <a:solidFill>
                  <a:schemeClr val="bg1"/>
                </a:solidFill>
                <a:latin typeface="Times New Roman" pitchFamily="18" charset="0"/>
                <a:cs typeface="Times New Roman" pitchFamily="18" charset="0"/>
              </a:rPr>
              <a:t>Adrenal gland</a:t>
            </a:r>
            <a:endParaRPr lang="en-US" sz="1600" b="1" dirty="0">
              <a:solidFill>
                <a:schemeClr val="bg1"/>
              </a:solidFill>
              <a:latin typeface="Times New Roman" pitchFamily="18" charset="0"/>
              <a:cs typeface="Times New Roman" pitchFamily="18" charset="0"/>
            </a:endParaRPr>
          </a:p>
        </p:txBody>
      </p:sp>
      <p:cxnSp>
        <p:nvCxnSpPr>
          <p:cNvPr id="5" name="Straight Arrow Connector 4"/>
          <p:cNvCxnSpPr/>
          <p:nvPr/>
        </p:nvCxnSpPr>
        <p:spPr>
          <a:xfrm>
            <a:off x="990600" y="762000"/>
            <a:ext cx="1828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533400"/>
            <a:ext cx="10668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1.Capsule</a:t>
            </a:r>
            <a:endParaRPr lang="en-US" sz="1600" b="1" dirty="0">
              <a:latin typeface="Times New Roman" pitchFamily="18" charset="0"/>
              <a:cs typeface="Times New Roman" pitchFamily="18" charset="0"/>
            </a:endParaRPr>
          </a:p>
        </p:txBody>
      </p:sp>
      <p:sp>
        <p:nvSpPr>
          <p:cNvPr id="7" name="TextBox 6"/>
          <p:cNvSpPr txBox="1"/>
          <p:nvPr/>
        </p:nvSpPr>
        <p:spPr>
          <a:xfrm>
            <a:off x="0" y="1109246"/>
            <a:ext cx="18288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Zona glomerulosa</a:t>
            </a:r>
            <a:endParaRPr lang="en-US" sz="1600" b="1" dirty="0">
              <a:latin typeface="Times New Roman" pitchFamily="18" charset="0"/>
              <a:cs typeface="Times New Roman" pitchFamily="18" charset="0"/>
            </a:endParaRPr>
          </a:p>
        </p:txBody>
      </p:sp>
      <p:cxnSp>
        <p:nvCxnSpPr>
          <p:cNvPr id="8" name="Straight Arrow Connector 7"/>
          <p:cNvCxnSpPr/>
          <p:nvPr/>
        </p:nvCxnSpPr>
        <p:spPr>
          <a:xfrm>
            <a:off x="1752600" y="1295400"/>
            <a:ext cx="1447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0" y="1676400"/>
            <a:ext cx="3124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1490246"/>
            <a:ext cx="18288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Zona fasciculata</a:t>
            </a:r>
            <a:endParaRPr lang="en-US" sz="1600" b="1" dirty="0">
              <a:latin typeface="Times New Roman" pitchFamily="18" charset="0"/>
              <a:cs typeface="Times New Roman" pitchFamily="18" charset="0"/>
            </a:endParaRPr>
          </a:p>
        </p:txBody>
      </p:sp>
      <p:cxnSp>
        <p:nvCxnSpPr>
          <p:cNvPr id="15" name="Straight Arrow Connector 14"/>
          <p:cNvCxnSpPr/>
          <p:nvPr/>
        </p:nvCxnSpPr>
        <p:spPr>
          <a:xfrm>
            <a:off x="1524000" y="1981200"/>
            <a:ext cx="6019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0" y="1795046"/>
            <a:ext cx="16764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Zona reticularis</a:t>
            </a:r>
            <a:endParaRPr lang="en-US" sz="1600" b="1" dirty="0">
              <a:latin typeface="Times New Roman" pitchFamily="18" charset="0"/>
              <a:cs typeface="Times New Roman" pitchFamily="18" charset="0"/>
            </a:endParaRPr>
          </a:p>
        </p:txBody>
      </p:sp>
      <p:cxnSp>
        <p:nvCxnSpPr>
          <p:cNvPr id="19" name="Straight Arrow Connector 18"/>
          <p:cNvCxnSpPr/>
          <p:nvPr/>
        </p:nvCxnSpPr>
        <p:spPr>
          <a:xfrm>
            <a:off x="990600" y="4343400"/>
            <a:ext cx="7620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0" y="4191000"/>
            <a:ext cx="11430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3.Medulla</a:t>
            </a:r>
            <a:endParaRPr lang="en-US" sz="1600" b="1" dirty="0">
              <a:latin typeface="Times New Roman" pitchFamily="18" charset="0"/>
              <a:cs typeface="Times New Roman" pitchFamily="18" charset="0"/>
            </a:endParaRPr>
          </a:p>
        </p:txBody>
      </p:sp>
      <p:sp>
        <p:nvSpPr>
          <p:cNvPr id="24" name="TextBox 23"/>
          <p:cNvSpPr txBox="1"/>
          <p:nvPr/>
        </p:nvSpPr>
        <p:spPr>
          <a:xfrm>
            <a:off x="0" y="804446"/>
            <a:ext cx="10668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2.Cortex:</a:t>
            </a:r>
            <a:endParaRPr lang="en-US" sz="1600" b="1" dirty="0">
              <a:latin typeface="Times New Roman" pitchFamily="18" charset="0"/>
              <a:cs typeface="Times New Roman" pitchFamily="18" charset="0"/>
            </a:endParaRPr>
          </a:p>
        </p:txBody>
      </p:sp>
      <p:cxnSp>
        <p:nvCxnSpPr>
          <p:cNvPr id="30" name="Straight Arrow Connector 29"/>
          <p:cNvCxnSpPr/>
          <p:nvPr/>
        </p:nvCxnSpPr>
        <p:spPr>
          <a:xfrm flipV="1">
            <a:off x="4495800" y="2286000"/>
            <a:ext cx="8382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495800" y="1752600"/>
            <a:ext cx="685800" cy="1066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495800" y="2819400"/>
            <a:ext cx="914400" cy="1295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1524000" y="2286000"/>
            <a:ext cx="29718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33400" y="2057400"/>
            <a:ext cx="10668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 Sinusoids</a:t>
            </a:r>
            <a:endParaRPr lang="en-US"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lum bright="-10000" contrast="30000"/>
          </a:blip>
          <a:srcRect/>
          <a:stretch>
            <a:fillRect/>
          </a:stretch>
        </p:blipFill>
        <p:spPr bwMode="auto">
          <a:xfrm>
            <a:off x="2626538" y="731520"/>
            <a:ext cx="6441262" cy="5669280"/>
          </a:xfrm>
          <a:prstGeom prst="rect">
            <a:avLst/>
          </a:prstGeom>
          <a:noFill/>
          <a:ln w="9525">
            <a:noFill/>
            <a:miter lim="800000"/>
            <a:headEnd/>
            <a:tailEnd/>
          </a:ln>
        </p:spPr>
      </p:pic>
      <p:sp>
        <p:nvSpPr>
          <p:cNvPr id="3" name="TextBox 2"/>
          <p:cNvSpPr txBox="1"/>
          <p:nvPr/>
        </p:nvSpPr>
        <p:spPr>
          <a:xfrm>
            <a:off x="76200" y="76200"/>
            <a:ext cx="1524000" cy="365760"/>
          </a:xfrm>
          <a:prstGeom prst="rect">
            <a:avLst/>
          </a:prstGeom>
          <a:solidFill>
            <a:srgbClr val="002060"/>
          </a:solidFill>
        </p:spPr>
        <p:txBody>
          <a:bodyPr wrap="square" rtlCol="0">
            <a:spAutoFit/>
          </a:bodyPr>
          <a:lstStyle/>
          <a:p>
            <a:r>
              <a:rPr lang="en-US" sz="1600" b="1" dirty="0" smtClean="0">
                <a:solidFill>
                  <a:schemeClr val="bg1"/>
                </a:solidFill>
                <a:latin typeface="Times New Roman" pitchFamily="18" charset="0"/>
                <a:cs typeface="Times New Roman" pitchFamily="18" charset="0"/>
              </a:rPr>
              <a:t>Adrenal gland</a:t>
            </a:r>
            <a:endParaRPr lang="en-US" sz="1600" b="1" dirty="0">
              <a:solidFill>
                <a:schemeClr val="bg1"/>
              </a:solidFill>
              <a:latin typeface="Times New Roman" pitchFamily="18" charset="0"/>
              <a:cs typeface="Times New Roman" pitchFamily="18" charset="0"/>
            </a:endParaRPr>
          </a:p>
        </p:txBody>
      </p:sp>
      <p:sp>
        <p:nvSpPr>
          <p:cNvPr id="4" name="TextBox 3"/>
          <p:cNvSpPr txBox="1"/>
          <p:nvPr/>
        </p:nvSpPr>
        <p:spPr>
          <a:xfrm>
            <a:off x="1066800" y="728246"/>
            <a:ext cx="10668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   Capsule</a:t>
            </a:r>
            <a:endParaRPr lang="en-US" sz="1600" b="1" dirty="0">
              <a:latin typeface="Times New Roman" pitchFamily="18" charset="0"/>
              <a:cs typeface="Times New Roman" pitchFamily="18" charset="0"/>
            </a:endParaRPr>
          </a:p>
        </p:txBody>
      </p:sp>
      <p:cxnSp>
        <p:nvCxnSpPr>
          <p:cNvPr id="6" name="Straight Arrow Connector 5"/>
          <p:cNvCxnSpPr/>
          <p:nvPr/>
        </p:nvCxnSpPr>
        <p:spPr>
          <a:xfrm>
            <a:off x="2133600" y="914400"/>
            <a:ext cx="762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3400" y="1795046"/>
            <a:ext cx="18288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Zona glomerulosa</a:t>
            </a:r>
            <a:endParaRPr lang="en-US" sz="1600" b="1" dirty="0">
              <a:latin typeface="Times New Roman" pitchFamily="18" charset="0"/>
              <a:cs typeface="Times New Roman" pitchFamily="18" charset="0"/>
            </a:endParaRPr>
          </a:p>
        </p:txBody>
      </p:sp>
      <p:cxnSp>
        <p:nvCxnSpPr>
          <p:cNvPr id="10" name="Straight Arrow Connector 9"/>
          <p:cNvCxnSpPr/>
          <p:nvPr/>
        </p:nvCxnSpPr>
        <p:spPr>
          <a:xfrm>
            <a:off x="2286000" y="1981200"/>
            <a:ext cx="1752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85800" y="4766846"/>
            <a:ext cx="18288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Zona fasciculata</a:t>
            </a:r>
            <a:endParaRPr lang="en-US" sz="1600" b="1" dirty="0">
              <a:latin typeface="Times New Roman" pitchFamily="18" charset="0"/>
              <a:cs typeface="Times New Roman" pitchFamily="18" charset="0"/>
            </a:endParaRPr>
          </a:p>
        </p:txBody>
      </p:sp>
      <p:cxnSp>
        <p:nvCxnSpPr>
          <p:cNvPr id="14" name="Straight Arrow Connector 13"/>
          <p:cNvCxnSpPr/>
          <p:nvPr/>
        </p:nvCxnSpPr>
        <p:spPr>
          <a:xfrm>
            <a:off x="2286000" y="4953000"/>
            <a:ext cx="2819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2000" y="3166646"/>
            <a:ext cx="10668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 Sinusoids</a:t>
            </a:r>
            <a:endParaRPr lang="en-US" sz="1600" b="1" dirty="0">
              <a:latin typeface="Times New Roman" pitchFamily="18" charset="0"/>
              <a:cs typeface="Times New Roman" pitchFamily="18" charset="0"/>
            </a:endParaRPr>
          </a:p>
        </p:txBody>
      </p:sp>
      <p:cxnSp>
        <p:nvCxnSpPr>
          <p:cNvPr id="18" name="Straight Arrow Connector 17"/>
          <p:cNvCxnSpPr/>
          <p:nvPr/>
        </p:nvCxnSpPr>
        <p:spPr>
          <a:xfrm>
            <a:off x="1981200" y="3352800"/>
            <a:ext cx="17526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981200" y="2971800"/>
            <a:ext cx="18288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752600" y="3352800"/>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779587" y="304800"/>
            <a:ext cx="7288213" cy="4711700"/>
          </a:xfrm>
          <a:prstGeom prst="rect">
            <a:avLst/>
          </a:prstGeom>
          <a:noFill/>
          <a:ln w="9525">
            <a:solidFill>
              <a:schemeClr val="tx1"/>
            </a:solidFill>
            <a:miter lim="800000"/>
            <a:headEnd/>
            <a:tailEnd/>
          </a:ln>
        </p:spPr>
      </p:pic>
      <p:sp>
        <p:nvSpPr>
          <p:cNvPr id="3" name="TextBox 2"/>
          <p:cNvSpPr txBox="1"/>
          <p:nvPr/>
        </p:nvSpPr>
        <p:spPr>
          <a:xfrm>
            <a:off x="0" y="1795046"/>
            <a:ext cx="18288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Zona glomerulosa</a:t>
            </a:r>
            <a:endParaRPr lang="en-US" sz="1600" b="1" dirty="0">
              <a:latin typeface="Times New Roman" pitchFamily="18" charset="0"/>
              <a:cs typeface="Times New Roman" pitchFamily="18" charset="0"/>
            </a:endParaRPr>
          </a:p>
        </p:txBody>
      </p:sp>
      <p:cxnSp>
        <p:nvCxnSpPr>
          <p:cNvPr id="5" name="Straight Arrow Connector 4"/>
          <p:cNvCxnSpPr/>
          <p:nvPr/>
        </p:nvCxnSpPr>
        <p:spPr>
          <a:xfrm>
            <a:off x="1676400" y="1981200"/>
            <a:ext cx="1371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8600" y="728246"/>
            <a:ext cx="10668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   Capsule</a:t>
            </a:r>
            <a:endParaRPr lang="en-US" sz="1600" b="1" dirty="0">
              <a:latin typeface="Times New Roman" pitchFamily="18" charset="0"/>
              <a:cs typeface="Times New Roman" pitchFamily="18" charset="0"/>
            </a:endParaRPr>
          </a:p>
        </p:txBody>
      </p:sp>
      <p:cxnSp>
        <p:nvCxnSpPr>
          <p:cNvPr id="8" name="Straight Arrow Connector 7"/>
          <p:cNvCxnSpPr>
            <a:stCxn id="6" idx="3"/>
          </p:cNvCxnSpPr>
          <p:nvPr/>
        </p:nvCxnSpPr>
        <p:spPr>
          <a:xfrm>
            <a:off x="1295400" y="897523"/>
            <a:ext cx="5334000" cy="1687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676400" y="1981200"/>
            <a:ext cx="3886200" cy="990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3" idx="3"/>
          </p:cNvCxnSpPr>
          <p:nvPr/>
        </p:nvCxnSpPr>
        <p:spPr>
          <a:xfrm>
            <a:off x="1143000" y="3793123"/>
            <a:ext cx="1676400" cy="1687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200" y="3623846"/>
            <a:ext cx="10668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 Sinusoids</a:t>
            </a:r>
            <a:endParaRPr lang="en-US" sz="1600" b="1" dirty="0">
              <a:latin typeface="Times New Roman" pitchFamily="18" charset="0"/>
              <a:cs typeface="Times New Roman" pitchFamily="18" charset="0"/>
            </a:endParaRPr>
          </a:p>
        </p:txBody>
      </p:sp>
      <p:cxnSp>
        <p:nvCxnSpPr>
          <p:cNvPr id="16" name="Straight Arrow Connector 15"/>
          <p:cNvCxnSpPr>
            <a:stCxn id="13" idx="3"/>
          </p:cNvCxnSpPr>
          <p:nvPr/>
        </p:nvCxnSpPr>
        <p:spPr>
          <a:xfrm>
            <a:off x="1143000" y="3793123"/>
            <a:ext cx="1219200" cy="100747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6200" y="76200"/>
            <a:ext cx="1524000" cy="365760"/>
          </a:xfrm>
          <a:prstGeom prst="rect">
            <a:avLst/>
          </a:prstGeom>
          <a:solidFill>
            <a:srgbClr val="002060"/>
          </a:solidFill>
        </p:spPr>
        <p:txBody>
          <a:bodyPr wrap="square" rtlCol="0">
            <a:spAutoFit/>
          </a:bodyPr>
          <a:lstStyle/>
          <a:p>
            <a:r>
              <a:rPr lang="en-US" sz="1600" b="1" dirty="0" smtClean="0">
                <a:solidFill>
                  <a:schemeClr val="bg1"/>
                </a:solidFill>
                <a:latin typeface="Times New Roman" pitchFamily="18" charset="0"/>
                <a:cs typeface="Times New Roman" pitchFamily="18" charset="0"/>
              </a:rPr>
              <a:t>Adrenal gland</a:t>
            </a:r>
            <a:endParaRPr lang="en-US"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lum contrast="40000"/>
          </a:blip>
          <a:srcRect/>
          <a:stretch>
            <a:fillRect/>
          </a:stretch>
        </p:blipFill>
        <p:spPr bwMode="auto">
          <a:xfrm>
            <a:off x="766763" y="714375"/>
            <a:ext cx="7608887" cy="542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lum bright="-10000" contrast="40000"/>
          </a:blip>
          <a:srcRect/>
          <a:stretch>
            <a:fillRect/>
          </a:stretch>
        </p:blipFill>
        <p:spPr bwMode="auto">
          <a:xfrm>
            <a:off x="1600200" y="685800"/>
            <a:ext cx="6636608" cy="52120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10000" contrast="20000"/>
          </a:blip>
          <a:srcRect/>
          <a:stretch>
            <a:fillRect/>
          </a:stretch>
        </p:blipFill>
        <p:spPr bwMode="auto">
          <a:xfrm>
            <a:off x="1524000" y="1143000"/>
            <a:ext cx="7008278" cy="402336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20000" contrast="30000"/>
          </a:blip>
          <a:srcRect/>
          <a:stretch>
            <a:fillRect/>
          </a:stretch>
        </p:blipFill>
        <p:spPr bwMode="auto">
          <a:xfrm>
            <a:off x="2781987" y="762000"/>
            <a:ext cx="6209613" cy="4389120"/>
          </a:xfrm>
          <a:prstGeom prst="rect">
            <a:avLst/>
          </a:prstGeom>
          <a:noFill/>
          <a:ln w="9525">
            <a:noFill/>
            <a:miter lim="800000"/>
            <a:headEnd/>
            <a:tailEnd/>
          </a:ln>
        </p:spPr>
      </p:pic>
      <p:sp>
        <p:nvSpPr>
          <p:cNvPr id="4" name="TextBox 3"/>
          <p:cNvSpPr txBox="1"/>
          <p:nvPr/>
        </p:nvSpPr>
        <p:spPr>
          <a:xfrm>
            <a:off x="152400" y="76200"/>
            <a:ext cx="2468880" cy="365760"/>
          </a:xfrm>
          <a:prstGeom prst="rect">
            <a:avLst/>
          </a:prstGeom>
          <a:solidFill>
            <a:srgbClr val="002060"/>
          </a:solidFill>
        </p:spPr>
        <p:txBody>
          <a:bodyPr wrap="square" rtlCol="0">
            <a:spAutoFit/>
          </a:bodyPr>
          <a:lstStyle/>
          <a:p>
            <a:r>
              <a:rPr lang="en-US" sz="1600" b="1" dirty="0" smtClean="0">
                <a:solidFill>
                  <a:schemeClr val="bg1"/>
                </a:solidFill>
                <a:latin typeface="Times New Roman" pitchFamily="18" charset="0"/>
                <a:cs typeface="Times New Roman" pitchFamily="18" charset="0"/>
              </a:rPr>
              <a:t>Medulla in adrenal gland</a:t>
            </a:r>
          </a:p>
          <a:p>
            <a:endParaRPr lang="en-US" sz="1600" b="1" dirty="0">
              <a:latin typeface="Times New Roman" pitchFamily="18" charset="0"/>
              <a:cs typeface="Times New Roman" pitchFamily="18" charset="0"/>
            </a:endParaRPr>
          </a:p>
        </p:txBody>
      </p:sp>
      <p:sp>
        <p:nvSpPr>
          <p:cNvPr id="5" name="TextBox 4"/>
          <p:cNvSpPr txBox="1"/>
          <p:nvPr/>
        </p:nvSpPr>
        <p:spPr>
          <a:xfrm>
            <a:off x="381000" y="2819400"/>
            <a:ext cx="2057400" cy="923330"/>
          </a:xfrm>
          <a:prstGeom prst="rect">
            <a:avLst/>
          </a:prstGeom>
          <a:noFill/>
        </p:spPr>
        <p:txBody>
          <a:bodyPr wrap="square" rtlCol="0">
            <a:spAutoFit/>
          </a:bodyPr>
          <a:lstStyle/>
          <a:p>
            <a:r>
              <a:rPr lang="en-US" b="1" dirty="0" smtClean="0">
                <a:latin typeface="Times New Roman" pitchFamily="18" charset="0"/>
                <a:cs typeface="Times New Roman" pitchFamily="18" charset="0"/>
              </a:rPr>
              <a:t>Cluster of sympathetic ganglion cells</a:t>
            </a:r>
            <a:endParaRPr lang="en-US" b="1" dirty="0">
              <a:latin typeface="Times New Roman" pitchFamily="18" charset="0"/>
              <a:cs typeface="Times New Roman" pitchFamily="18" charset="0"/>
            </a:endParaRPr>
          </a:p>
        </p:txBody>
      </p:sp>
      <p:cxnSp>
        <p:nvCxnSpPr>
          <p:cNvPr id="7" name="Straight Arrow Connector 6"/>
          <p:cNvCxnSpPr/>
          <p:nvPr/>
        </p:nvCxnSpPr>
        <p:spPr>
          <a:xfrm flipV="1">
            <a:off x="1981200" y="2514600"/>
            <a:ext cx="2514600"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981200" y="3124200"/>
            <a:ext cx="28194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981200" y="3124200"/>
            <a:ext cx="3429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362200" y="2514600"/>
            <a:ext cx="1143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019800" y="3581400"/>
            <a:ext cx="0" cy="1676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6096000" y="3429000"/>
            <a:ext cx="1752600" cy="1905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90600" y="2328446"/>
            <a:ext cx="14478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Nissl granules</a:t>
            </a:r>
            <a:endParaRPr lang="en-US" sz="1600" b="1" dirty="0">
              <a:latin typeface="Times New Roman" pitchFamily="18" charset="0"/>
              <a:cs typeface="Times New Roman" pitchFamily="18" charset="0"/>
            </a:endParaRPr>
          </a:p>
        </p:txBody>
      </p:sp>
      <p:sp>
        <p:nvSpPr>
          <p:cNvPr id="22" name="TextBox 21"/>
          <p:cNvSpPr txBox="1"/>
          <p:nvPr/>
        </p:nvSpPr>
        <p:spPr>
          <a:xfrm>
            <a:off x="7772400" y="5257800"/>
            <a:ext cx="10668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Nucleolus</a:t>
            </a:r>
            <a:endParaRPr lang="en-US" sz="1600" b="1" dirty="0">
              <a:latin typeface="Times New Roman" pitchFamily="18" charset="0"/>
              <a:cs typeface="Times New Roman" pitchFamily="18" charset="0"/>
            </a:endParaRPr>
          </a:p>
        </p:txBody>
      </p:sp>
      <p:sp>
        <p:nvSpPr>
          <p:cNvPr id="23" name="TextBox 22"/>
          <p:cNvSpPr txBox="1"/>
          <p:nvPr/>
        </p:nvSpPr>
        <p:spPr>
          <a:xfrm>
            <a:off x="5562600" y="5257800"/>
            <a:ext cx="16002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eccentric nuclei</a:t>
            </a:r>
            <a:endParaRPr lang="en-US" sz="1600" b="1" dirty="0">
              <a:latin typeface="Times New Roman" pitchFamily="18" charset="0"/>
              <a:cs typeface="Times New Roman" pitchFamily="18" charset="0"/>
            </a:endParaRPr>
          </a:p>
        </p:txBody>
      </p:sp>
      <p:cxnSp>
        <p:nvCxnSpPr>
          <p:cNvPr id="16" name="Straight Arrow Connector 15"/>
          <p:cNvCxnSpPr/>
          <p:nvPr/>
        </p:nvCxnSpPr>
        <p:spPr>
          <a:xfrm flipH="1" flipV="1">
            <a:off x="5486400" y="4419600"/>
            <a:ext cx="5334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28600" y="1295400"/>
            <a:ext cx="23622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less distinct satellite cells</a:t>
            </a:r>
            <a:endParaRPr lang="en-US" sz="1600" b="1" dirty="0">
              <a:latin typeface="Times New Roman" pitchFamily="18" charset="0"/>
              <a:cs typeface="Times New Roman" pitchFamily="18" charset="0"/>
            </a:endParaRPr>
          </a:p>
        </p:txBody>
      </p:sp>
      <p:cxnSp>
        <p:nvCxnSpPr>
          <p:cNvPr id="27" name="Straight Arrow Connector 26"/>
          <p:cNvCxnSpPr/>
          <p:nvPr/>
        </p:nvCxnSpPr>
        <p:spPr>
          <a:xfrm>
            <a:off x="2590800" y="1447800"/>
            <a:ext cx="2057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514600" y="1447800"/>
            <a:ext cx="83820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lum bright="-20000" contrast="20000"/>
          </a:blip>
          <a:srcRect/>
          <a:stretch>
            <a:fillRect/>
          </a:stretch>
        </p:blipFill>
        <p:spPr bwMode="auto">
          <a:xfrm>
            <a:off x="2038350" y="1447800"/>
            <a:ext cx="5067300" cy="3962400"/>
          </a:xfrm>
          <a:prstGeom prst="rect">
            <a:avLst/>
          </a:prstGeom>
          <a:noFill/>
          <a:ln w="9525">
            <a:solidFill>
              <a:schemeClr val="tx1"/>
            </a:solidFill>
            <a:miter lim="800000"/>
            <a:headEnd/>
            <a:tailEnd/>
          </a:ln>
        </p:spPr>
      </p:pic>
      <p:sp>
        <p:nvSpPr>
          <p:cNvPr id="3" name="TextBox 2"/>
          <p:cNvSpPr txBox="1"/>
          <p:nvPr/>
        </p:nvSpPr>
        <p:spPr>
          <a:xfrm>
            <a:off x="381000" y="152400"/>
            <a:ext cx="1524000" cy="338554"/>
          </a:xfrm>
          <a:prstGeom prst="rect">
            <a:avLst/>
          </a:prstGeom>
          <a:solidFill>
            <a:srgbClr val="002060"/>
          </a:solidFill>
        </p:spPr>
        <p:txBody>
          <a:bodyPr wrap="square" rtlCol="0">
            <a:spAutoFit/>
          </a:bodyPr>
          <a:lstStyle/>
          <a:p>
            <a:r>
              <a:rPr lang="en-US" sz="1600" b="1" dirty="0" smtClean="0">
                <a:solidFill>
                  <a:schemeClr val="bg1"/>
                </a:solidFill>
                <a:latin typeface="Times New Roman" pitchFamily="18" charset="0"/>
                <a:cs typeface="Times New Roman" pitchFamily="18" charset="0"/>
              </a:rPr>
              <a:t>Thyroid gland</a:t>
            </a:r>
            <a:endParaRPr lang="en-US" sz="1600" b="1" dirty="0">
              <a:solidFill>
                <a:schemeClr val="bg1"/>
              </a:solidFill>
              <a:latin typeface="Times New Roman" pitchFamily="18" charset="0"/>
              <a:cs typeface="Times New Roman" pitchFamily="18" charset="0"/>
            </a:endParaRPr>
          </a:p>
        </p:txBody>
      </p:sp>
      <p:sp>
        <p:nvSpPr>
          <p:cNvPr id="4" name="TextBox 3"/>
          <p:cNvSpPr txBox="1"/>
          <p:nvPr/>
        </p:nvSpPr>
        <p:spPr>
          <a:xfrm>
            <a:off x="762000" y="2328446"/>
            <a:ext cx="9144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Colloid</a:t>
            </a:r>
            <a:endParaRPr lang="en-US" sz="1600" b="1" dirty="0">
              <a:latin typeface="Times New Roman" pitchFamily="18" charset="0"/>
              <a:cs typeface="Times New Roman" pitchFamily="18" charset="0"/>
            </a:endParaRPr>
          </a:p>
        </p:txBody>
      </p:sp>
      <p:cxnSp>
        <p:nvCxnSpPr>
          <p:cNvPr id="6" name="Straight Arrow Connector 5"/>
          <p:cNvCxnSpPr>
            <a:stCxn id="4" idx="3"/>
          </p:cNvCxnSpPr>
          <p:nvPr/>
        </p:nvCxnSpPr>
        <p:spPr>
          <a:xfrm flipV="1">
            <a:off x="1676400" y="2438400"/>
            <a:ext cx="609600" cy="593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752600" y="5257800"/>
            <a:ext cx="1447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828800" y="4191000"/>
            <a:ext cx="2819400" cy="1066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828800" y="4800600"/>
            <a:ext cx="381000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2400" y="4919246"/>
            <a:ext cx="1752600" cy="830997"/>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Connective tissue trabeculae</a:t>
            </a:r>
          </a:p>
          <a:p>
            <a:r>
              <a:rPr lang="en-US" sz="1600" b="1" dirty="0" smtClean="0">
                <a:latin typeface="Times New Roman" pitchFamily="18" charset="0"/>
                <a:cs typeface="Times New Roman" pitchFamily="18" charset="0"/>
              </a:rPr>
              <a:t>from  the capsule</a:t>
            </a:r>
            <a:endParaRPr lang="en-US" sz="1600" b="1" dirty="0">
              <a:latin typeface="Times New Roman" pitchFamily="18" charset="0"/>
              <a:cs typeface="Times New Roman" pitchFamily="18" charset="0"/>
            </a:endParaRPr>
          </a:p>
        </p:txBody>
      </p:sp>
      <p:cxnSp>
        <p:nvCxnSpPr>
          <p:cNvPr id="16" name="Straight Arrow Connector 15"/>
          <p:cNvCxnSpPr/>
          <p:nvPr/>
        </p:nvCxnSpPr>
        <p:spPr>
          <a:xfrm>
            <a:off x="1752600" y="3886200"/>
            <a:ext cx="381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62000" y="3700046"/>
            <a:ext cx="914400" cy="584775"/>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Thyroid follicles</a:t>
            </a:r>
            <a:endParaRPr lang="en-US" sz="1600" b="1" dirty="0">
              <a:latin typeface="Times New Roman" pitchFamily="18" charset="0"/>
              <a:cs typeface="Times New Roman" pitchFamily="18" charset="0"/>
            </a:endParaRPr>
          </a:p>
        </p:txBody>
      </p:sp>
      <p:cxnSp>
        <p:nvCxnSpPr>
          <p:cNvPr id="19" name="Straight Arrow Connector 18"/>
          <p:cNvCxnSpPr/>
          <p:nvPr/>
        </p:nvCxnSpPr>
        <p:spPr>
          <a:xfrm flipH="1" flipV="1">
            <a:off x="3810000" y="5410200"/>
            <a:ext cx="2286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3886200" y="5181600"/>
            <a:ext cx="152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05200" y="5486400"/>
            <a:ext cx="14478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Blood vessels</a:t>
            </a:r>
            <a:endParaRPr lang="en-US"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28600" y="914400"/>
            <a:ext cx="8458200" cy="1200329"/>
          </a:xfrm>
          <a:prstGeom prst="rect">
            <a:avLst/>
          </a:prstGeom>
          <a:solidFill>
            <a:srgbClr val="92D050"/>
          </a:solidFill>
          <a:ln w="38100">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r>
              <a:rPr lang="en-US" sz="2400" dirty="0" smtClean="0">
                <a:latin typeface="Times New Roman" pitchFamily="18" charset="0"/>
                <a:cs typeface="Times New Roman" pitchFamily="18" charset="0"/>
              </a:rPr>
              <a:t>It consists of </a:t>
            </a:r>
            <a:r>
              <a:rPr lang="en-US" sz="2400" b="1" dirty="0" smtClean="0">
                <a:latin typeface="Times New Roman" pitchFamily="18" charset="0"/>
                <a:cs typeface="Times New Roman" pitchFamily="18" charset="0"/>
              </a:rPr>
              <a:t>two portions </a:t>
            </a:r>
            <a:r>
              <a:rPr lang="en-US" sz="2400" dirty="0" smtClean="0">
                <a:latin typeface="Times New Roman" pitchFamily="18" charset="0"/>
                <a:cs typeface="Times New Roman" pitchFamily="18" charset="0"/>
              </a:rPr>
              <a:t>that are the </a:t>
            </a:r>
            <a:r>
              <a:rPr lang="en-US" sz="2400" b="1" dirty="0" smtClean="0">
                <a:latin typeface="Times New Roman" pitchFamily="18" charset="0"/>
                <a:cs typeface="Times New Roman" pitchFamily="18" charset="0"/>
              </a:rPr>
              <a:t>glandular or adenohypophysis</a:t>
            </a:r>
            <a:r>
              <a:rPr lang="en-US" sz="2400" dirty="0" smtClean="0">
                <a:latin typeface="Times New Roman" pitchFamily="18" charset="0"/>
                <a:cs typeface="Times New Roman" pitchFamily="18" charset="0"/>
              </a:rPr>
              <a:t> portion &amp; the </a:t>
            </a:r>
            <a:r>
              <a:rPr lang="en-US" sz="2400" b="1" dirty="0" smtClean="0">
                <a:latin typeface="Times New Roman" pitchFamily="18" charset="0"/>
                <a:cs typeface="Times New Roman" pitchFamily="18" charset="0"/>
              </a:rPr>
              <a:t>nervous</a:t>
            </a:r>
            <a:r>
              <a:rPr lang="en-US" sz="2400" dirty="0" smtClean="0">
                <a:latin typeface="Times New Roman" pitchFamily="18" charset="0"/>
                <a:cs typeface="Times New Roman" pitchFamily="18" charset="0"/>
              </a:rPr>
              <a:t> or </a:t>
            </a:r>
            <a:r>
              <a:rPr lang="en-US" sz="2400" b="1" dirty="0" smtClean="0">
                <a:latin typeface="Times New Roman" pitchFamily="18" charset="0"/>
                <a:cs typeface="Times New Roman" pitchFamily="18" charset="0"/>
              </a:rPr>
              <a:t>neurohypophysis</a:t>
            </a:r>
            <a:r>
              <a:rPr lang="en-US" sz="2400" dirty="0" smtClean="0">
                <a:latin typeface="Times New Roman" pitchFamily="18" charset="0"/>
                <a:cs typeface="Times New Roman" pitchFamily="18" charset="0"/>
              </a:rPr>
              <a:t> portion. </a:t>
            </a:r>
          </a:p>
        </p:txBody>
      </p:sp>
      <p:sp>
        <p:nvSpPr>
          <p:cNvPr id="1026" name="Rectangle 2"/>
          <p:cNvSpPr>
            <a:spLocks noChangeArrowheads="1"/>
          </p:cNvSpPr>
          <p:nvPr/>
        </p:nvSpPr>
        <p:spPr bwMode="auto">
          <a:xfrm>
            <a:off x="457200" y="150167"/>
            <a:ext cx="41148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1"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Pituitary gland (Hypophysis)</a:t>
            </a:r>
            <a:endParaRPr kumimoji="0" lang="en-US" sz="2400" b="1" i="0"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Rectangle 3"/>
          <p:cNvSpPr/>
          <p:nvPr/>
        </p:nvSpPr>
        <p:spPr>
          <a:xfrm>
            <a:off x="228600" y="3505200"/>
            <a:ext cx="8458200" cy="830997"/>
          </a:xfrm>
          <a:prstGeom prst="rect">
            <a:avLst/>
          </a:prstGeom>
          <a:solidFill>
            <a:srgbClr val="FFC000"/>
          </a:solidFill>
          <a:ln w="38100">
            <a:solidFill>
              <a:srgbClr val="C00000"/>
            </a:solidFill>
          </a:ln>
        </p:spPr>
        <p:txBody>
          <a:bodyPr wrap="square">
            <a:spAutoFit/>
          </a:bodyPr>
          <a:lstStyle/>
          <a:p>
            <a:r>
              <a:rPr lang="en-US" sz="2400" dirty="0" smtClean="0">
                <a:latin typeface="Times New Roman" pitchFamily="18" charset="0"/>
                <a:cs typeface="Times New Roman" pitchFamily="18" charset="0"/>
              </a:rPr>
              <a:t>It is located in a </a:t>
            </a:r>
            <a:r>
              <a:rPr lang="en-US" sz="2400" b="1" dirty="0" smtClean="0">
                <a:latin typeface="Times New Roman" pitchFamily="18" charset="0"/>
                <a:cs typeface="Times New Roman" pitchFamily="18" charset="0"/>
              </a:rPr>
              <a:t>fossa</a:t>
            </a:r>
            <a:r>
              <a:rPr lang="en-US" sz="2400" dirty="0" smtClean="0">
                <a:latin typeface="Times New Roman" pitchFamily="18" charset="0"/>
                <a:cs typeface="Times New Roman" pitchFamily="18" charset="0"/>
              </a:rPr>
              <a:t> called </a:t>
            </a:r>
            <a:r>
              <a:rPr lang="en-US" sz="2400" b="1" dirty="0" smtClean="0">
                <a:latin typeface="Times New Roman" pitchFamily="18" charset="0"/>
                <a:cs typeface="Times New Roman" pitchFamily="18" charset="0"/>
              </a:rPr>
              <a:t>sella turcica </a:t>
            </a:r>
            <a:r>
              <a:rPr lang="en-US" sz="2400" dirty="0" smtClean="0">
                <a:latin typeface="Times New Roman" pitchFamily="18" charset="0"/>
                <a:cs typeface="Times New Roman" pitchFamily="18" charset="0"/>
              </a:rPr>
              <a:t>present in the </a:t>
            </a:r>
            <a:r>
              <a:rPr lang="en-US" sz="2400" b="1" dirty="0" smtClean="0">
                <a:latin typeface="Times New Roman" pitchFamily="18" charset="0"/>
                <a:cs typeface="Times New Roman" pitchFamily="18" charset="0"/>
              </a:rPr>
              <a:t>sphenoid bone</a:t>
            </a:r>
            <a:r>
              <a:rPr lang="en-US" sz="2400" dirty="0" smtClean="0">
                <a:latin typeface="Times New Roman" pitchFamily="18" charset="0"/>
                <a:cs typeface="Times New Roman" pitchFamily="18" charset="0"/>
              </a:rPr>
              <a:t> of the skull.</a:t>
            </a:r>
            <a:endParaRPr lang="en-US" sz="2400" dirty="0">
              <a:latin typeface="Times New Roman" pitchFamily="18" charset="0"/>
              <a:cs typeface="Times New Roman" pitchFamily="18" charset="0"/>
            </a:endParaRPr>
          </a:p>
        </p:txBody>
      </p:sp>
      <p:sp>
        <p:nvSpPr>
          <p:cNvPr id="5" name="Rectangle 4"/>
          <p:cNvSpPr/>
          <p:nvPr/>
        </p:nvSpPr>
        <p:spPr>
          <a:xfrm>
            <a:off x="228600" y="2209800"/>
            <a:ext cx="8458200" cy="1200329"/>
          </a:xfrm>
          <a:prstGeom prst="rect">
            <a:avLst/>
          </a:prstGeom>
          <a:solidFill>
            <a:srgbClr val="00B050"/>
          </a:solidFill>
          <a:ln w="38100">
            <a:solidFill>
              <a:srgbClr val="0070C0"/>
            </a:solidFill>
          </a:ln>
        </p:spPr>
        <p:txBody>
          <a:bodyPr wrap="square">
            <a:spAutoFit/>
          </a:bodyPr>
          <a:lstStyle/>
          <a:p>
            <a:r>
              <a:rPr lang="en-US" sz="2400" dirty="0" smtClean="0">
                <a:latin typeface="Times New Roman" pitchFamily="18" charset="0"/>
                <a:cs typeface="Times New Roman" pitchFamily="18" charset="0"/>
              </a:rPr>
              <a:t>The gland is connected structurally &amp; functionally with the </a:t>
            </a:r>
            <a:r>
              <a:rPr lang="en-US" sz="2400" b="1" dirty="0" smtClean="0">
                <a:latin typeface="Times New Roman" pitchFamily="18" charset="0"/>
                <a:cs typeface="Times New Roman" pitchFamily="18" charset="0"/>
              </a:rPr>
              <a:t>hypothalamus</a:t>
            </a:r>
            <a:r>
              <a:rPr lang="en-US" sz="2400" dirty="0" smtClean="0">
                <a:latin typeface="Times New Roman" pitchFamily="18" charset="0"/>
                <a:cs typeface="Times New Roman" pitchFamily="18" charset="0"/>
              </a:rPr>
              <a:t> forming </a:t>
            </a:r>
            <a:r>
              <a:rPr lang="en-US" sz="2400" b="1" dirty="0" smtClean="0">
                <a:latin typeface="Times New Roman" pitchFamily="18" charset="0"/>
                <a:cs typeface="Times New Roman" pitchFamily="18" charset="0"/>
              </a:rPr>
              <a:t>hypothalamo-adenohypophyseal system</a:t>
            </a:r>
            <a:r>
              <a:rPr lang="en-US" sz="2400" dirty="0" smtClean="0">
                <a:latin typeface="Times New Roman" pitchFamily="18" charset="0"/>
                <a:cs typeface="Times New Roman" pitchFamily="18" charset="0"/>
              </a:rPr>
              <a:t> &amp; </a:t>
            </a:r>
            <a:r>
              <a:rPr lang="en-US" sz="2400" b="1" dirty="0" smtClean="0">
                <a:latin typeface="Times New Roman" pitchFamily="18" charset="0"/>
                <a:cs typeface="Times New Roman" pitchFamily="18" charset="0"/>
              </a:rPr>
              <a:t>hypothalamo-neurohypophyseal system.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52400" y="71735"/>
            <a:ext cx="37338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1"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Adenohypophyseal portion</a:t>
            </a:r>
            <a:endParaRPr kumimoji="0" lang="en-US" sz="2400" b="0" i="0" strike="noStrike" cap="none" normalizeH="0" baseline="0" dirty="0" smtClean="0">
              <a:ln>
                <a:noFill/>
              </a:ln>
              <a:solidFill>
                <a:schemeClr val="tx1"/>
              </a:solidFill>
              <a:effectLst/>
              <a:latin typeface="Arial" pitchFamily="34" charset="0"/>
              <a:cs typeface="Arial" pitchFamily="34" charset="0"/>
            </a:endParaRPr>
          </a:p>
        </p:txBody>
      </p:sp>
      <p:sp>
        <p:nvSpPr>
          <p:cNvPr id="46081" name="Rectangle 1"/>
          <p:cNvSpPr>
            <a:spLocks noChangeArrowheads="1"/>
          </p:cNvSpPr>
          <p:nvPr/>
        </p:nvSpPr>
        <p:spPr bwMode="auto">
          <a:xfrm>
            <a:off x="228600" y="1542871"/>
            <a:ext cx="8610600" cy="1200329"/>
          </a:xfrm>
          <a:prstGeom prst="rect">
            <a:avLst/>
          </a:prstGeom>
          <a:solidFill>
            <a:schemeClr val="accent3">
              <a:lumMod val="40000"/>
              <a:lumOff val="60000"/>
            </a:schemeClr>
          </a:solidFill>
          <a:ln w="28575">
            <a:solidFill>
              <a:srgbClr val="00B0F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Pars distalis:</a:t>
            </a:r>
            <a:endPar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It consists of clusters &amp; cords of cells in close opposition to a dense network of capillaries (sinuso</a:t>
            </a:r>
            <a:r>
              <a:rPr lang="en-US" sz="2400" dirty="0" smtClean="0">
                <a:latin typeface="Times New Roman" pitchFamily="18" charset="0"/>
                <a:cs typeface="Times New Roman" pitchFamily="18" charset="0"/>
              </a:rPr>
              <a:t>ids).</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6082" name="Rectangle 2"/>
          <p:cNvSpPr>
            <a:spLocks noChangeArrowheads="1"/>
          </p:cNvSpPr>
          <p:nvPr/>
        </p:nvSpPr>
        <p:spPr bwMode="auto">
          <a:xfrm>
            <a:off x="228600" y="2895600"/>
            <a:ext cx="8610600" cy="461665"/>
          </a:xfrm>
          <a:prstGeom prst="rect">
            <a:avLst/>
          </a:prstGeom>
          <a:solidFill>
            <a:schemeClr val="accent5">
              <a:lumMod val="40000"/>
              <a:lumOff val="60000"/>
            </a:schemeClr>
          </a:solidFill>
          <a:ln w="38100">
            <a:solidFill>
              <a:srgbClr val="FFFF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 cells of pars distalis are classified as in below into: </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4609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TextBox 22"/>
          <p:cNvSpPr txBox="1"/>
          <p:nvPr/>
        </p:nvSpPr>
        <p:spPr>
          <a:xfrm>
            <a:off x="304800" y="3657600"/>
            <a:ext cx="8534400" cy="2677656"/>
          </a:xfrm>
          <a:prstGeom prst="rect">
            <a:avLst/>
          </a:prstGeom>
          <a:noFill/>
          <a:ln>
            <a:solidFill>
              <a:srgbClr val="FF0000"/>
            </a:solidFill>
          </a:ln>
        </p:spPr>
        <p:txBody>
          <a:bodyPr wrap="square" rtlCol="0">
            <a:spAutoFit/>
          </a:bodyPr>
          <a:lstStyle/>
          <a:p>
            <a:r>
              <a:rPr lang="en-US" sz="2400" b="1" dirty="0" smtClean="0">
                <a:latin typeface="Times New Roman" pitchFamily="18" charset="0"/>
                <a:cs typeface="Times New Roman" pitchFamily="18" charset="0"/>
              </a:rPr>
              <a:t>1. </a:t>
            </a:r>
            <a:r>
              <a:rPr lang="en-US" sz="2400" b="1" u="sng" dirty="0" smtClean="0">
                <a:solidFill>
                  <a:srgbClr val="00B050"/>
                </a:solidFill>
                <a:latin typeface="Times New Roman" pitchFamily="18" charset="0"/>
                <a:cs typeface="Times New Roman" pitchFamily="18" charset="0"/>
              </a:rPr>
              <a:t>Chromophilic cells</a:t>
            </a:r>
            <a:r>
              <a:rPr lang="en-US" sz="2400" b="1" dirty="0" smtClean="0">
                <a:latin typeface="Times New Roman" pitchFamily="18" charset="0"/>
                <a:cs typeface="Times New Roman" pitchFamily="18" charset="0"/>
              </a:rPr>
              <a:t>:</a:t>
            </a:r>
          </a:p>
          <a:p>
            <a:r>
              <a:rPr lang="en-US" sz="2400" b="1" dirty="0" smtClean="0">
                <a:latin typeface="Times New Roman" pitchFamily="18" charset="0"/>
                <a:cs typeface="Times New Roman" pitchFamily="18" charset="0"/>
              </a:rPr>
              <a:t>                                     </a:t>
            </a:r>
            <a:r>
              <a:rPr lang="en-US" sz="2400" b="1" u="sng" dirty="0" smtClean="0">
                <a:solidFill>
                  <a:srgbClr val="FF0000"/>
                </a:solidFill>
                <a:latin typeface="Times New Roman" pitchFamily="18" charset="0"/>
                <a:cs typeface="Times New Roman" pitchFamily="18" charset="0"/>
              </a:rPr>
              <a:t>Acidophil</a:t>
            </a:r>
            <a:r>
              <a:rPr lang="en-US" sz="2400" b="1" dirty="0" smtClean="0">
                <a:latin typeface="Times New Roman" pitchFamily="18" charset="0"/>
                <a:cs typeface="Times New Roman" pitchFamily="18" charset="0"/>
              </a:rPr>
              <a:t>: Aurantiphils &amp; Erythrophils</a:t>
            </a:r>
          </a:p>
          <a:p>
            <a:r>
              <a:rPr lang="en-US" sz="2400" b="1" dirty="0" smtClean="0">
                <a:latin typeface="Times New Roman" pitchFamily="18" charset="0"/>
                <a:cs typeface="Times New Roman" pitchFamily="18" charset="0"/>
              </a:rPr>
              <a:t>                                </a:t>
            </a:r>
          </a:p>
          <a:p>
            <a:r>
              <a:rPr lang="en-US" sz="2400" b="1" dirty="0" smtClean="0">
                <a:latin typeface="Times New Roman" pitchFamily="18" charset="0"/>
                <a:cs typeface="Times New Roman" pitchFamily="18" charset="0"/>
              </a:rPr>
              <a:t>                                     </a:t>
            </a:r>
            <a:r>
              <a:rPr lang="en-US" sz="2400" b="1" u="sng" dirty="0" smtClean="0">
                <a:solidFill>
                  <a:srgbClr val="0070C0"/>
                </a:solidFill>
                <a:latin typeface="Times New Roman" pitchFamily="18" charset="0"/>
                <a:cs typeface="Times New Roman" pitchFamily="18" charset="0"/>
              </a:rPr>
              <a:t>Basophil</a:t>
            </a:r>
            <a:r>
              <a:rPr lang="en-US" sz="2400" b="1" dirty="0" smtClean="0">
                <a:latin typeface="Times New Roman" pitchFamily="18" charset="0"/>
                <a:cs typeface="Times New Roman" pitchFamily="18" charset="0"/>
              </a:rPr>
              <a:t>: Purple amphophils </a:t>
            </a:r>
            <a:r>
              <a:rPr lang="en-US" sz="2400" b="1" smtClean="0">
                <a:latin typeface="Times New Roman" pitchFamily="18" charset="0"/>
                <a:cs typeface="Times New Roman" pitchFamily="18" charset="0"/>
              </a:rPr>
              <a:t>, Red </a:t>
            </a:r>
            <a:endParaRPr lang="en-US" sz="2400" b="1" dirty="0" smtClean="0">
              <a:latin typeface="Times New Roman" pitchFamily="18" charset="0"/>
              <a:cs typeface="Times New Roman" pitchFamily="18" charset="0"/>
            </a:endParaRPr>
          </a:p>
          <a:p>
            <a:r>
              <a:rPr lang="en-US" sz="2400" b="1" dirty="0" smtClean="0">
                <a:latin typeface="Times New Roman" pitchFamily="18" charset="0"/>
                <a:cs typeface="Times New Roman" pitchFamily="18" charset="0"/>
              </a:rPr>
              <a:t>                                                      amphophils &amp; Cyanophils</a:t>
            </a:r>
          </a:p>
          <a:p>
            <a:r>
              <a:rPr lang="en-US" sz="2400" b="1" dirty="0" smtClean="0">
                <a:latin typeface="Times New Roman" pitchFamily="18" charset="0"/>
                <a:cs typeface="Times New Roman" pitchFamily="18" charset="0"/>
              </a:rPr>
              <a:t>  </a:t>
            </a:r>
          </a:p>
          <a:p>
            <a:r>
              <a:rPr lang="en-US" sz="2400" b="1" dirty="0" smtClean="0">
                <a:latin typeface="Times New Roman" pitchFamily="18" charset="0"/>
                <a:cs typeface="Times New Roman" pitchFamily="18" charset="0"/>
              </a:rPr>
              <a:t>2.</a:t>
            </a:r>
            <a:r>
              <a:rPr lang="en-US" sz="2400" b="1" dirty="0" smtClean="0">
                <a:solidFill>
                  <a:srgbClr val="7030A0"/>
                </a:solidFill>
                <a:latin typeface="Times New Roman" pitchFamily="18" charset="0"/>
                <a:cs typeface="Times New Roman" pitchFamily="18" charset="0"/>
              </a:rPr>
              <a:t> Chromophobic cells</a:t>
            </a:r>
            <a:r>
              <a:rPr lang="en-US" sz="2400" b="1"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11265" name="Rectangle 1"/>
          <p:cNvSpPr>
            <a:spLocks noChangeArrowheads="1"/>
          </p:cNvSpPr>
          <p:nvPr/>
        </p:nvSpPr>
        <p:spPr bwMode="auto">
          <a:xfrm>
            <a:off x="228600" y="651301"/>
            <a:ext cx="86106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Grossly, its cross section appeared pinkish in color, and it is formed from the pars distalis, pars tuberalis &amp; pars intermedia.</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304800" y="2430482"/>
            <a:ext cx="8686800" cy="3785652"/>
          </a:xfrm>
          <a:prstGeom prst="rect">
            <a:avLst/>
          </a:prstGeom>
          <a:solidFill>
            <a:schemeClr val="accent3">
              <a:lumMod val="20000"/>
              <a:lumOff val="80000"/>
            </a:schemeClr>
          </a:solidFill>
          <a:ln w="38100">
            <a:solidFill>
              <a:srgbClr val="00B05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These cells have red-orange granules and are produced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somatotropic hormone</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(STH) or growth hormone &amp;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prolactin</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hormone</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If the granules stained red with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azocarmine, so are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called</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erythrophils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and if stained orange with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orange-G</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stain called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aurantiphils.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Erythrophils granules are produces prolactin hormone so that their number is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increased</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in pregnancy &amp;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decreased</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post parturition period. In rats, erythrophils produce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luteotropic hormone</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(LTH). Aurantiphils are the source of STH, so that their number is decreased in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dwarfism</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&amp; increased in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gigantism</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&amp;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acromegaly</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(enlargement of distal ends of the extremities).</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7106" name="Rectangle 2"/>
          <p:cNvSpPr>
            <a:spLocks noChangeArrowheads="1"/>
          </p:cNvSpPr>
          <p:nvPr/>
        </p:nvSpPr>
        <p:spPr bwMode="auto">
          <a:xfrm>
            <a:off x="228600" y="150167"/>
            <a:ext cx="2133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1"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Acidophil cells</a:t>
            </a:r>
            <a:endParaRPr kumimoji="0" lang="en-US" sz="2400" b="0" i="0" strike="noStrike" cap="none" normalizeH="0" baseline="0" dirty="0" smtClean="0">
              <a:ln>
                <a:noFill/>
              </a:ln>
              <a:solidFill>
                <a:schemeClr val="tx1"/>
              </a:solidFill>
              <a:effectLst/>
              <a:latin typeface="Arial" pitchFamily="34" charset="0"/>
              <a:cs typeface="Arial" pitchFamily="34" charset="0"/>
            </a:endParaRPr>
          </a:p>
        </p:txBody>
      </p:sp>
      <p:sp>
        <p:nvSpPr>
          <p:cNvPr id="10241" name="Rectangle 1"/>
          <p:cNvSpPr>
            <a:spLocks noChangeArrowheads="1"/>
          </p:cNvSpPr>
          <p:nvPr/>
        </p:nvSpPr>
        <p:spPr bwMode="auto">
          <a:xfrm>
            <a:off x="304800" y="792540"/>
            <a:ext cx="8610600" cy="1569660"/>
          </a:xfrm>
          <a:prstGeom prst="rect">
            <a:avLst/>
          </a:prstGeom>
          <a:solidFill>
            <a:schemeClr val="accent6">
              <a:lumMod val="40000"/>
              <a:lumOff val="60000"/>
            </a:schemeClr>
          </a:solidFill>
          <a:ln w="38100">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These cells are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larger</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&amp;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widely distributed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than the chromophobic cells. They are round or ovoid in shape with densely stained granules in their cytoplasm. Usually, they are located adjacent to the blood sinusoids.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152400" y="950416"/>
            <a:ext cx="8763000" cy="4154984"/>
          </a:xfrm>
          <a:prstGeom prst="rect">
            <a:avLst/>
          </a:prstGeom>
          <a:solidFill>
            <a:schemeClr val="accent4">
              <a:lumMod val="20000"/>
              <a:lumOff val="80000"/>
            </a:schemeClr>
          </a:solidFill>
          <a:ln w="38100">
            <a:solidFill>
              <a:srgbClr val="00B05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These are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basophilic cells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&amp; stain strongly with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PAS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stain due to their large content of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glycoprotein</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and their granules have some degree of affinity for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alcian blue</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stain too. On the basis of their different staining affinity, there are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3 types of basophilic cells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0" algn="justLow"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Cyanophils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(TSH cells): their granules stain well with aldehyde fuchsin &amp; alcian blue. It enlarges in thyroidectomy &amp; decreased in size after administration of thyroxine, so considered TSH cells.</a:t>
            </a: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urple amphophils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(FSH cells) &amp;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Red amphophils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en-US" sz="2400" dirty="0" smtClean="0">
                <a:latin typeface="Times New Roman" pitchFamily="18" charset="0"/>
                <a:ea typeface="Calibri" pitchFamily="34" charset="0"/>
                <a:cs typeface="Times New Roman" pitchFamily="18" charset="0"/>
              </a:rPr>
              <a:t>L</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 cells): These cells are enlarged significantly after castration.</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 name="Rectangle 2"/>
          <p:cNvSpPr/>
          <p:nvPr/>
        </p:nvSpPr>
        <p:spPr>
          <a:xfrm>
            <a:off x="228600" y="381000"/>
            <a:ext cx="1970411" cy="461665"/>
          </a:xfrm>
          <a:prstGeom prst="rect">
            <a:avLst/>
          </a:prstGeom>
        </p:spPr>
        <p:txBody>
          <a:bodyPr wrap="none">
            <a:spAutoFit/>
          </a:bodyPr>
          <a:lstStyle/>
          <a:p>
            <a:r>
              <a:rPr lang="en-US" sz="2400" b="1" dirty="0" smtClean="0">
                <a:latin typeface="Times New Roman" pitchFamily="18" charset="0"/>
                <a:cs typeface="Times New Roman" pitchFamily="18" charset="0"/>
              </a:rPr>
              <a:t>Basophil cells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152400" y="1021140"/>
            <a:ext cx="8686800" cy="1569660"/>
          </a:xfrm>
          <a:prstGeom prst="rect">
            <a:avLst/>
          </a:prstGeom>
          <a:solidFill>
            <a:schemeClr val="accent3">
              <a:lumMod val="40000"/>
              <a:lumOff val="60000"/>
            </a:schemeClr>
          </a:solidFill>
          <a:ln w="38100">
            <a:solidFill>
              <a:srgbClr val="00B05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These are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large cells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with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little cytoplasm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and only a few peripheral granules which have weak affinity for either acid or basic dyes. Their number is increased after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adrenalectomy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so called as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corticotrophs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(ACTH cells).</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 name="Rectangle 2"/>
          <p:cNvSpPr/>
          <p:nvPr/>
        </p:nvSpPr>
        <p:spPr>
          <a:xfrm>
            <a:off x="228600" y="304800"/>
            <a:ext cx="2803203" cy="461665"/>
          </a:xfrm>
          <a:prstGeom prst="rect">
            <a:avLst/>
          </a:prstGeom>
        </p:spPr>
        <p:txBody>
          <a:bodyPr wrap="none">
            <a:spAutoFit/>
          </a:bodyPr>
          <a:lstStyle/>
          <a:p>
            <a:r>
              <a:rPr lang="en-US" sz="2400" b="1" dirty="0" smtClean="0">
                <a:latin typeface="Times New Roman" pitchFamily="18" charset="0"/>
                <a:ea typeface="Calibri" pitchFamily="34" charset="0"/>
                <a:cs typeface="Times New Roman" pitchFamily="18" charset="0"/>
              </a:rPr>
              <a:t>Chromophobic cells</a:t>
            </a:r>
            <a:endParaRPr lang="en-US"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152400" y="1352014"/>
            <a:ext cx="8763000" cy="3046988"/>
          </a:xfrm>
          <a:prstGeom prst="rect">
            <a:avLst/>
          </a:prstGeom>
          <a:solidFill>
            <a:schemeClr val="bg2">
              <a:lumMod val="90000"/>
            </a:schemeClr>
          </a:solidFill>
          <a:ln w="38100">
            <a:solidFill>
              <a:srgbClr val="00B050"/>
            </a:solidFill>
            <a:miter lim="800000"/>
            <a:headEnd/>
            <a:tailEnd/>
          </a:ln>
          <a:effectLst/>
        </p:spPr>
        <p:txBody>
          <a:bodyPr vert="horz" wrap="square" lIns="91440" tIns="45720" rIns="91440" bIns="45720" numCol="1" anchor="ctr" anchorCtr="0" compatLnSpc="1">
            <a:prstTxWarp prst="textNoShape">
              <a:avLst/>
            </a:prstTxWarp>
            <a:spAutoFit/>
          </a:bodyPr>
          <a:lstStyle/>
          <a:p>
            <a:r>
              <a:rPr lang="en-US" sz="2400" dirty="0" smtClean="0">
                <a:latin typeface="Times New Roman" pitchFamily="18" charset="0"/>
                <a:cs typeface="Times New Roman" pitchFamily="18" charset="0"/>
              </a:rPr>
              <a:t>It is small part of the gland &amp; is located between pars distalis &amp; pars nervosa or neurohypophysis &amp; they are separated from each other by </a:t>
            </a:r>
            <a:r>
              <a:rPr lang="en-US" sz="2400" b="1" dirty="0" smtClean="0">
                <a:latin typeface="Times New Roman" pitchFamily="18" charset="0"/>
                <a:cs typeface="Times New Roman" pitchFamily="18" charset="0"/>
              </a:rPr>
              <a:t>hypophyseal cleft</a:t>
            </a:r>
            <a:r>
              <a:rPr lang="en-US" sz="2400" dirty="0" smtClean="0">
                <a:latin typeface="Times New Roman" pitchFamily="18" charset="0"/>
                <a:cs typeface="Times New Roman" pitchFamily="18" charset="0"/>
              </a:rPr>
              <a:t>. </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Its structure consists of thin layer of palely stained </a:t>
            </a:r>
            <a:r>
              <a:rPr lang="en-US" sz="2400" b="1" dirty="0" smtClean="0">
                <a:latin typeface="Times New Roman" pitchFamily="18" charset="0"/>
                <a:cs typeface="Times New Roman" pitchFamily="18" charset="0"/>
              </a:rPr>
              <a:t>basophilic cells</a:t>
            </a:r>
            <a:r>
              <a:rPr lang="en-US" sz="2400" dirty="0" smtClean="0">
                <a:latin typeface="Times New Roman" pitchFamily="18" charset="0"/>
                <a:cs typeface="Times New Roman" pitchFamily="18" charset="0"/>
              </a:rPr>
              <a:t> &amp; follicles filled with </a:t>
            </a:r>
            <a:r>
              <a:rPr lang="en-US" sz="2400" b="1" dirty="0" smtClean="0">
                <a:latin typeface="Times New Roman" pitchFamily="18" charset="0"/>
                <a:cs typeface="Times New Roman" pitchFamily="18" charset="0"/>
              </a:rPr>
              <a:t>colloid</a:t>
            </a:r>
            <a:r>
              <a:rPr lang="en-US" sz="2400" dirty="0" smtClean="0">
                <a:latin typeface="Times New Roman" pitchFamily="18" charset="0"/>
                <a:cs typeface="Times New Roman" pitchFamily="18" charset="0"/>
              </a:rPr>
              <a:t>. Sometimes, stands of basophilic cells are extended into the pars nervosa. Pars intermedia produce melanocyte stimulating hormone (</a:t>
            </a:r>
            <a:r>
              <a:rPr lang="en-US" sz="2400" b="1" dirty="0" smtClean="0">
                <a:latin typeface="Times New Roman" pitchFamily="18" charset="0"/>
                <a:cs typeface="Times New Roman" pitchFamily="18" charset="0"/>
              </a:rPr>
              <a:t>MSH</a:t>
            </a:r>
            <a:r>
              <a:rPr lang="en-US" sz="2400" dirty="0" smtClean="0">
                <a:latin typeface="Times New Roman" pitchFamily="18" charset="0"/>
                <a:cs typeface="Times New Roman" pitchFamily="18" charset="0"/>
              </a:rPr>
              <a:t>) under the hypothalamus control.</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 name="Rectangle 2"/>
          <p:cNvSpPr/>
          <p:nvPr/>
        </p:nvSpPr>
        <p:spPr>
          <a:xfrm>
            <a:off x="152400" y="228600"/>
            <a:ext cx="2294218" cy="461665"/>
          </a:xfrm>
          <a:prstGeom prst="rect">
            <a:avLst/>
          </a:prstGeom>
        </p:spPr>
        <p:txBody>
          <a:bodyPr wrap="none">
            <a:spAutoFit/>
          </a:bodyPr>
          <a:lstStyle/>
          <a:p>
            <a:pPr lvl="0" fontAlgn="base">
              <a:spcBef>
                <a:spcPct val="0"/>
              </a:spcBef>
              <a:spcAft>
                <a:spcPct val="0"/>
              </a:spcAft>
            </a:pPr>
            <a:r>
              <a:rPr lang="en-US" sz="2400" b="1" dirty="0" smtClean="0">
                <a:latin typeface="Times New Roman" pitchFamily="18" charset="0"/>
                <a:ea typeface="Calibri" pitchFamily="34" charset="0"/>
                <a:cs typeface="Times New Roman" pitchFamily="18" charset="0"/>
              </a:rPr>
              <a:t>Pars intermedia</a:t>
            </a:r>
            <a:endParaRPr lang="en-US" sz="24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304800" y="850880"/>
            <a:ext cx="8610600" cy="3416320"/>
          </a:xfrm>
          <a:prstGeom prst="rect">
            <a:avLst/>
          </a:prstGeom>
          <a:solidFill>
            <a:schemeClr val="accent6">
              <a:lumMod val="40000"/>
              <a:lumOff val="60000"/>
            </a:schemeClr>
          </a:solidFill>
          <a:ln w="38100">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r>
              <a:rPr lang="en-US" sz="2400" dirty="0" smtClean="0">
                <a:latin typeface="Times New Roman" pitchFamily="18" charset="0"/>
                <a:cs typeface="Times New Roman" pitchFamily="18" charset="0"/>
              </a:rPr>
              <a:t>It consists of </a:t>
            </a:r>
            <a:r>
              <a:rPr lang="en-US" sz="2400" b="1" dirty="0" smtClean="0">
                <a:latin typeface="Times New Roman" pitchFamily="18" charset="0"/>
                <a:cs typeface="Times New Roman" pitchFamily="18" charset="0"/>
              </a:rPr>
              <a:t>epithelial cell clusters </a:t>
            </a:r>
            <a:r>
              <a:rPr lang="en-US" sz="2400" dirty="0" smtClean="0">
                <a:latin typeface="Times New Roman" pitchFamily="18" charset="0"/>
                <a:cs typeface="Times New Roman" pitchFamily="18" charset="0"/>
              </a:rPr>
              <a:t>surrounding the median eminence. There is a thin layer of connective tissue separates it from the median eminence. </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Wide </a:t>
            </a:r>
            <a:r>
              <a:rPr lang="en-US" sz="2400" b="1" dirty="0" smtClean="0">
                <a:latin typeface="Times New Roman" pitchFamily="18" charset="0"/>
                <a:cs typeface="Times New Roman" pitchFamily="18" charset="0"/>
              </a:rPr>
              <a:t>hypophyseal portal veins </a:t>
            </a:r>
            <a:r>
              <a:rPr lang="en-US" sz="2400" dirty="0" smtClean="0">
                <a:latin typeface="Times New Roman" pitchFamily="18" charset="0"/>
                <a:cs typeface="Times New Roman" pitchFamily="18" charset="0"/>
              </a:rPr>
              <a:t>course through the pars tuberalis in a proximodistal direction. </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The cells of pars infundibularis are </a:t>
            </a:r>
            <a:r>
              <a:rPr lang="en-US" sz="2400" b="1" dirty="0" smtClean="0">
                <a:latin typeface="Times New Roman" pitchFamily="18" charset="0"/>
                <a:cs typeface="Times New Roman" pitchFamily="18" charset="0"/>
              </a:rPr>
              <a:t>gonadotrophs</a:t>
            </a:r>
            <a:r>
              <a:rPr lang="en-US" sz="2400" dirty="0" smtClean="0">
                <a:latin typeface="Times New Roman" pitchFamily="18" charset="0"/>
                <a:cs typeface="Times New Roman" pitchFamily="18" charset="0"/>
              </a:rPr>
              <a:t> such as </a:t>
            </a:r>
            <a:r>
              <a:rPr lang="en-US" sz="2400" b="1" dirty="0" smtClean="0">
                <a:latin typeface="Times New Roman" pitchFamily="18" charset="0"/>
                <a:cs typeface="Times New Roman" pitchFamily="18" charset="0"/>
              </a:rPr>
              <a:t>FSH</a:t>
            </a:r>
            <a:r>
              <a:rPr lang="en-US" sz="2400" dirty="0" smtClean="0">
                <a:latin typeface="Times New Roman" pitchFamily="18" charset="0"/>
                <a:cs typeface="Times New Roman" pitchFamily="18" charset="0"/>
              </a:rPr>
              <a:t> &amp; </a:t>
            </a:r>
            <a:r>
              <a:rPr lang="en-US" sz="2400" b="1" dirty="0" smtClean="0">
                <a:latin typeface="Times New Roman" pitchFamily="18" charset="0"/>
                <a:cs typeface="Times New Roman" pitchFamily="18" charset="0"/>
              </a:rPr>
              <a:t>LH</a:t>
            </a:r>
            <a:r>
              <a:rPr lang="en-US" sz="2400" dirty="0" smtClean="0">
                <a:latin typeface="Times New Roman" pitchFamily="18"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 name="Rectangle 2"/>
          <p:cNvSpPr/>
          <p:nvPr/>
        </p:nvSpPr>
        <p:spPr>
          <a:xfrm>
            <a:off x="664673" y="152400"/>
            <a:ext cx="2021707" cy="461665"/>
          </a:xfrm>
          <a:prstGeom prst="rect">
            <a:avLst/>
          </a:prstGeom>
        </p:spPr>
        <p:txBody>
          <a:bodyPr wrap="none">
            <a:spAutoFit/>
          </a:bodyPr>
          <a:lstStyle/>
          <a:p>
            <a:pPr lvl="0" algn="justLow" fontAlgn="base">
              <a:spcBef>
                <a:spcPct val="0"/>
              </a:spcBef>
              <a:spcAft>
                <a:spcPct val="0"/>
              </a:spcAft>
            </a:pPr>
            <a:r>
              <a:rPr lang="en-US" sz="2400" b="1" dirty="0" smtClean="0">
                <a:latin typeface="Times New Roman" pitchFamily="18" charset="0"/>
                <a:ea typeface="Calibri" pitchFamily="34" charset="0"/>
                <a:cs typeface="Times New Roman" pitchFamily="18" charset="0"/>
              </a:rPr>
              <a:t>Pars tuberalis</a:t>
            </a:r>
            <a:endParaRPr lang="en-US" sz="24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52400"/>
            <a:ext cx="2472985" cy="461665"/>
          </a:xfrm>
          <a:prstGeom prst="rect">
            <a:avLst/>
          </a:prstGeom>
        </p:spPr>
        <p:txBody>
          <a:bodyPr wrap="none">
            <a:spAutoFit/>
          </a:bodyPr>
          <a:lstStyle/>
          <a:p>
            <a:pPr lvl="0" algn="justLow" fontAlgn="base">
              <a:spcBef>
                <a:spcPct val="0"/>
              </a:spcBef>
              <a:spcAft>
                <a:spcPct val="0"/>
              </a:spcAft>
            </a:pPr>
            <a:r>
              <a:rPr lang="en-US" sz="2400" b="1" dirty="0" smtClean="0">
                <a:latin typeface="Times New Roman" pitchFamily="18" charset="0"/>
                <a:ea typeface="Calibri" pitchFamily="34" charset="0"/>
                <a:cs typeface="Times New Roman" pitchFamily="18" charset="0"/>
              </a:rPr>
              <a:t>Neurohypophysis</a:t>
            </a:r>
            <a:endParaRPr lang="en-US" sz="2400" dirty="0" smtClean="0">
              <a:latin typeface="Arial" pitchFamily="34" charset="0"/>
              <a:cs typeface="Arial" pitchFamily="34" charset="0"/>
            </a:endParaRPr>
          </a:p>
        </p:txBody>
      </p:sp>
      <p:sp>
        <p:nvSpPr>
          <p:cNvPr id="5121" name="Rectangle 1"/>
          <p:cNvSpPr>
            <a:spLocks noChangeArrowheads="1"/>
          </p:cNvSpPr>
          <p:nvPr/>
        </p:nvSpPr>
        <p:spPr bwMode="auto">
          <a:xfrm>
            <a:off x="304800" y="704671"/>
            <a:ext cx="8229600" cy="1200329"/>
          </a:xfrm>
          <a:prstGeom prst="rect">
            <a:avLst/>
          </a:prstGeom>
          <a:solidFill>
            <a:schemeClr val="accent6">
              <a:lumMod val="40000"/>
              <a:lumOff val="60000"/>
            </a:schemeClr>
          </a:solidFill>
          <a:ln w="28575">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Grossly, its cross section appeared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white</a:t>
            </a:r>
            <a:r>
              <a:rPr kumimoji="0" lang="en-US" sz="24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 color, and it is formed from the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pars nervosa</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infundibular stalk</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&amp;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median eminence</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5122" name="Rectangle 2"/>
          <p:cNvSpPr>
            <a:spLocks noChangeArrowheads="1"/>
          </p:cNvSpPr>
          <p:nvPr/>
        </p:nvSpPr>
        <p:spPr bwMode="auto">
          <a:xfrm>
            <a:off x="304800" y="1982212"/>
            <a:ext cx="8229600" cy="3046988"/>
          </a:xfrm>
          <a:prstGeom prst="rect">
            <a:avLst/>
          </a:prstGeom>
          <a:solidFill>
            <a:schemeClr val="accent3">
              <a:lumMod val="40000"/>
              <a:lumOff val="60000"/>
            </a:schemeClr>
          </a:solidFill>
          <a:ln w="38100">
            <a:solidFill>
              <a:srgbClr val="0070C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It consists of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unmyelinated nerve fibers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originated from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diencephalon</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run through the infundibulum to the pars nervosa where their ends are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enlarged</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Pituicytes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are found in between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them</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&amp;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blood capillaries</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They are small cells with branched processes; their cytoplasm contains fat droplets and stainable granules. These cells are similar to the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neuroglia</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of the CNS &amp; they are more numerous in pars nervosa than in infundibulum and median eminence. </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85800"/>
            <a:ext cx="8229600" cy="1938992"/>
          </a:xfrm>
          <a:prstGeom prst="rect">
            <a:avLst/>
          </a:prstGeom>
          <a:solidFill>
            <a:schemeClr val="accent3">
              <a:lumMod val="40000"/>
              <a:lumOff val="60000"/>
            </a:schemeClr>
          </a:solidFill>
          <a:ln w="38100">
            <a:solidFill>
              <a:srgbClr val="0070C0"/>
            </a:solidFill>
          </a:ln>
        </p:spPr>
        <p:txBody>
          <a:bodyPr wrap="square">
            <a:spAutoFit/>
          </a:bodyPr>
          <a:lstStyle/>
          <a:p>
            <a:r>
              <a:rPr lang="en-US" sz="2400" dirty="0" smtClean="0">
                <a:latin typeface="Times New Roman" pitchFamily="18" charset="0"/>
                <a:cs typeface="Times New Roman" pitchFamily="18" charset="0"/>
              </a:rPr>
              <a:t>The </a:t>
            </a:r>
            <a:r>
              <a:rPr lang="en-US" sz="2400" b="1" dirty="0" smtClean="0">
                <a:latin typeface="Times New Roman" pitchFamily="18" charset="0"/>
                <a:cs typeface="Times New Roman" pitchFamily="18" charset="0"/>
              </a:rPr>
              <a:t>most characteristic feature</a:t>
            </a:r>
            <a:r>
              <a:rPr lang="en-US" sz="2400" dirty="0" smtClean="0">
                <a:latin typeface="Times New Roman" pitchFamily="18" charset="0"/>
                <a:cs typeface="Times New Roman" pitchFamily="18" charset="0"/>
              </a:rPr>
              <a:t> is the </a:t>
            </a:r>
            <a:r>
              <a:rPr lang="en-US" sz="2400" b="1" dirty="0" smtClean="0">
                <a:latin typeface="Times New Roman" pitchFamily="18" charset="0"/>
                <a:cs typeface="Times New Roman" pitchFamily="18" charset="0"/>
              </a:rPr>
              <a:t>enlargements</a:t>
            </a:r>
            <a:r>
              <a:rPr lang="en-US" sz="2400" dirty="0" smtClean="0">
                <a:latin typeface="Times New Roman" pitchFamily="18" charset="0"/>
                <a:cs typeface="Times New Roman" pitchFamily="18" charset="0"/>
              </a:rPr>
              <a:t> of the </a:t>
            </a:r>
            <a:r>
              <a:rPr lang="en-US" sz="2400" b="1" dirty="0" smtClean="0">
                <a:latin typeface="Times New Roman" pitchFamily="18" charset="0"/>
                <a:cs typeface="Times New Roman" pitchFamily="18" charset="0"/>
              </a:rPr>
              <a:t>axons</a:t>
            </a:r>
            <a:r>
              <a:rPr lang="en-US" sz="2400" dirty="0" smtClean="0">
                <a:latin typeface="Times New Roman" pitchFamily="18" charset="0"/>
                <a:cs typeface="Times New Roman" pitchFamily="18" charset="0"/>
              </a:rPr>
              <a:t> which are contained neurosecretory granules (</a:t>
            </a:r>
            <a:r>
              <a:rPr lang="en-US" sz="2400" b="1" dirty="0" smtClean="0">
                <a:latin typeface="Times New Roman" pitchFamily="18" charset="0"/>
                <a:cs typeface="Times New Roman" pitchFamily="18" charset="0"/>
              </a:rPr>
              <a:t>Herring bodies</a:t>
            </a:r>
            <a:r>
              <a:rPr lang="en-US" sz="2400" dirty="0" smtClean="0">
                <a:latin typeface="Times New Roman" pitchFamily="18" charset="0"/>
                <a:cs typeface="Times New Roman" pitchFamily="18" charset="0"/>
              </a:rPr>
              <a:t>), mitochondria, dense lamellar bodies, vesicles, filaments &amp; tubules which are considered a place of </a:t>
            </a:r>
            <a:r>
              <a:rPr lang="en-US" sz="2400" b="1" dirty="0" smtClean="0">
                <a:latin typeface="Times New Roman" pitchFamily="18" charset="0"/>
                <a:cs typeface="Times New Roman" pitchFamily="18" charset="0"/>
              </a:rPr>
              <a:t>storage</a:t>
            </a:r>
            <a:r>
              <a:rPr lang="en-US" sz="2400" dirty="0" smtClean="0">
                <a:latin typeface="Times New Roman" pitchFamily="18" charset="0"/>
                <a:cs typeface="Times New Roman" pitchFamily="18" charset="0"/>
              </a:rPr>
              <a:t> &amp; </a:t>
            </a:r>
            <a:r>
              <a:rPr lang="en-US" sz="2400" b="1" dirty="0" smtClean="0">
                <a:latin typeface="Times New Roman" pitchFamily="18" charset="0"/>
                <a:cs typeface="Times New Roman" pitchFamily="18" charset="0"/>
              </a:rPr>
              <a:t>disposal</a:t>
            </a:r>
            <a:r>
              <a:rPr lang="en-US" sz="2400" dirty="0" smtClean="0">
                <a:latin typeface="Times New Roman" pitchFamily="18" charset="0"/>
                <a:cs typeface="Times New Roman" pitchFamily="18" charset="0"/>
              </a:rPr>
              <a:t> of </a:t>
            </a:r>
            <a:r>
              <a:rPr lang="en-US" sz="2400" b="1" dirty="0" smtClean="0">
                <a:latin typeface="Times New Roman" pitchFamily="18" charset="0"/>
                <a:cs typeface="Times New Roman" pitchFamily="18" charset="0"/>
              </a:rPr>
              <a:t>hormones</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57345" name="Rectangle 1"/>
          <p:cNvSpPr>
            <a:spLocks noChangeArrowheads="1"/>
          </p:cNvSpPr>
          <p:nvPr/>
        </p:nvSpPr>
        <p:spPr bwMode="auto">
          <a:xfrm>
            <a:off x="381000" y="2872770"/>
            <a:ext cx="8229600" cy="1569660"/>
          </a:xfrm>
          <a:prstGeom prst="rect">
            <a:avLst/>
          </a:prstGeom>
          <a:solidFill>
            <a:schemeClr val="accent4">
              <a:lumMod val="60000"/>
              <a:lumOff val="40000"/>
            </a:schemeClr>
          </a:solidFill>
          <a:ln w="38100">
            <a:solidFill>
              <a:srgbClr val="FFFF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Function</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It produce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oxytocin</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hormone</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which enhance the fetus delivery by its effect on uterus wall &amp; it induce milk secretion from the mammary glands. Also it produces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antidiuretic hormone</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(ADH) so increase blood pressure. </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10000" contrast="20000"/>
          </a:blip>
          <a:srcRect/>
          <a:stretch>
            <a:fillRect/>
          </a:stretch>
        </p:blipFill>
        <p:spPr bwMode="auto">
          <a:xfrm>
            <a:off x="76200" y="1174750"/>
            <a:ext cx="5562600" cy="4508500"/>
          </a:xfrm>
          <a:prstGeom prst="rect">
            <a:avLst/>
          </a:prstGeom>
          <a:noFill/>
          <a:ln w="9525">
            <a:solidFill>
              <a:schemeClr val="tx1"/>
            </a:solidFill>
            <a:miter lim="800000"/>
            <a:headEnd/>
            <a:tailEnd/>
          </a:ln>
        </p:spPr>
      </p:pic>
      <p:sp>
        <p:nvSpPr>
          <p:cNvPr id="3" name="TextBox 2"/>
          <p:cNvSpPr txBox="1"/>
          <p:nvPr/>
        </p:nvSpPr>
        <p:spPr>
          <a:xfrm>
            <a:off x="228600" y="152400"/>
            <a:ext cx="4114800" cy="461665"/>
          </a:xfrm>
          <a:prstGeom prst="rect">
            <a:avLst/>
          </a:prstGeom>
          <a:solidFill>
            <a:schemeClr val="tx1"/>
          </a:solidFill>
        </p:spPr>
        <p:txBody>
          <a:bodyPr wrap="square" rtlCol="0">
            <a:spAutoFit/>
          </a:bodyPr>
          <a:lstStyle/>
          <a:p>
            <a:r>
              <a:rPr lang="en-US" sz="2400" b="1" dirty="0" smtClean="0">
                <a:solidFill>
                  <a:schemeClr val="bg1"/>
                </a:solidFill>
                <a:latin typeface="Times New Roman" pitchFamily="18" charset="0"/>
                <a:cs typeface="Times New Roman" pitchFamily="18" charset="0"/>
              </a:rPr>
              <a:t>Hypophysis (Pituitary Gland)</a:t>
            </a:r>
            <a:endParaRPr lang="en-US" sz="2400" b="1" dirty="0">
              <a:solidFill>
                <a:schemeClr val="bg1"/>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3" cstate="print">
            <a:lum bright="-10000" contrast="20000"/>
          </a:blip>
          <a:srcRect/>
          <a:stretch>
            <a:fillRect/>
          </a:stretch>
        </p:blipFill>
        <p:spPr bwMode="auto">
          <a:xfrm>
            <a:off x="5791200" y="1371600"/>
            <a:ext cx="3048673" cy="356616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lum contrast="30000"/>
          </a:blip>
          <a:srcRect/>
          <a:stretch>
            <a:fillRect/>
          </a:stretch>
        </p:blipFill>
        <p:spPr bwMode="auto">
          <a:xfrm>
            <a:off x="2646769" y="381000"/>
            <a:ext cx="6192431" cy="4663440"/>
          </a:xfrm>
          <a:prstGeom prst="rect">
            <a:avLst/>
          </a:prstGeom>
          <a:noFill/>
          <a:ln w="9525">
            <a:noFill/>
            <a:miter lim="800000"/>
            <a:headEnd/>
            <a:tailEnd/>
          </a:ln>
        </p:spPr>
      </p:pic>
      <p:cxnSp>
        <p:nvCxnSpPr>
          <p:cNvPr id="8" name="Straight Arrow Connector 7"/>
          <p:cNvCxnSpPr/>
          <p:nvPr/>
        </p:nvCxnSpPr>
        <p:spPr>
          <a:xfrm>
            <a:off x="2438400" y="2895600"/>
            <a:ext cx="2057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209800" y="1676400"/>
            <a:ext cx="1524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752600" y="914400"/>
            <a:ext cx="1828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38200" y="1524000"/>
            <a:ext cx="18288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Follicular cell</a:t>
            </a:r>
            <a:endParaRPr lang="en-US" sz="1600" b="1" dirty="0">
              <a:latin typeface="Times New Roman" pitchFamily="18" charset="0"/>
              <a:cs typeface="Times New Roman" pitchFamily="18" charset="0"/>
            </a:endParaRPr>
          </a:p>
        </p:txBody>
      </p:sp>
      <p:sp>
        <p:nvSpPr>
          <p:cNvPr id="9" name="TextBox 8"/>
          <p:cNvSpPr txBox="1"/>
          <p:nvPr/>
        </p:nvSpPr>
        <p:spPr>
          <a:xfrm>
            <a:off x="990600" y="762000"/>
            <a:ext cx="9144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Colloid</a:t>
            </a:r>
            <a:endParaRPr lang="en-US" sz="1600" b="1" dirty="0">
              <a:latin typeface="Times New Roman" pitchFamily="18" charset="0"/>
              <a:cs typeface="Times New Roman" pitchFamily="18" charset="0"/>
            </a:endParaRPr>
          </a:p>
        </p:txBody>
      </p:sp>
      <p:sp>
        <p:nvSpPr>
          <p:cNvPr id="11" name="TextBox 10"/>
          <p:cNvSpPr txBox="1"/>
          <p:nvPr/>
        </p:nvSpPr>
        <p:spPr>
          <a:xfrm>
            <a:off x="762000" y="2667000"/>
            <a:ext cx="18288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Parafollicular cell</a:t>
            </a:r>
            <a:endParaRPr lang="en-US" sz="1600" b="1" dirty="0">
              <a:latin typeface="Times New Roman" pitchFamily="18" charset="0"/>
              <a:cs typeface="Times New Roman" pitchFamily="18" charset="0"/>
            </a:endParaRPr>
          </a:p>
        </p:txBody>
      </p:sp>
      <p:sp>
        <p:nvSpPr>
          <p:cNvPr id="15" name="TextBox 14"/>
          <p:cNvSpPr txBox="1"/>
          <p:nvPr/>
        </p:nvSpPr>
        <p:spPr>
          <a:xfrm>
            <a:off x="381000" y="152400"/>
            <a:ext cx="1524000" cy="338554"/>
          </a:xfrm>
          <a:prstGeom prst="rect">
            <a:avLst/>
          </a:prstGeom>
          <a:solidFill>
            <a:srgbClr val="002060"/>
          </a:solidFill>
        </p:spPr>
        <p:txBody>
          <a:bodyPr wrap="square" rtlCol="0">
            <a:spAutoFit/>
          </a:bodyPr>
          <a:lstStyle/>
          <a:p>
            <a:r>
              <a:rPr lang="en-US" sz="1600" b="1" dirty="0" smtClean="0">
                <a:solidFill>
                  <a:schemeClr val="bg1"/>
                </a:solidFill>
                <a:latin typeface="Times New Roman" pitchFamily="18" charset="0"/>
                <a:cs typeface="Times New Roman" pitchFamily="18" charset="0"/>
              </a:rPr>
              <a:t>Thyroid gland</a:t>
            </a:r>
            <a:endParaRPr lang="en-US"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lum bright="-10000" contrast="20000"/>
          </a:blip>
          <a:srcRect/>
          <a:stretch>
            <a:fillRect/>
          </a:stretch>
        </p:blipFill>
        <p:spPr bwMode="auto">
          <a:xfrm>
            <a:off x="152400" y="1051560"/>
            <a:ext cx="8928205" cy="5577840"/>
          </a:xfrm>
          <a:prstGeom prst="rect">
            <a:avLst/>
          </a:prstGeom>
          <a:noFill/>
          <a:ln w="9525">
            <a:noFill/>
            <a:miter lim="800000"/>
            <a:headEnd/>
            <a:tailEnd/>
          </a:ln>
        </p:spPr>
      </p:pic>
      <p:sp>
        <p:nvSpPr>
          <p:cNvPr id="3" name="TextBox 2"/>
          <p:cNvSpPr txBox="1"/>
          <p:nvPr/>
        </p:nvSpPr>
        <p:spPr>
          <a:xfrm>
            <a:off x="6477000" y="3288268"/>
            <a:ext cx="21336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Hypophyseal stalk</a:t>
            </a:r>
            <a:endParaRPr lang="en-US" b="1" dirty="0">
              <a:latin typeface="Times New Roman" pitchFamily="18" charset="0"/>
              <a:cs typeface="Times New Roman" pitchFamily="18" charset="0"/>
            </a:endParaRPr>
          </a:p>
        </p:txBody>
      </p:sp>
      <p:sp>
        <p:nvSpPr>
          <p:cNvPr id="4" name="TextBox 3"/>
          <p:cNvSpPr txBox="1"/>
          <p:nvPr/>
        </p:nvSpPr>
        <p:spPr>
          <a:xfrm>
            <a:off x="6096000" y="3627120"/>
            <a:ext cx="1447800" cy="182880"/>
          </a:xfrm>
          <a:prstGeom prst="rect">
            <a:avLst/>
          </a:prstGeom>
          <a:solidFill>
            <a:schemeClr val="bg1"/>
          </a:solidFill>
        </p:spPr>
        <p:txBody>
          <a:bodyPr wrap="square" rtlCol="0">
            <a:spAutoFit/>
          </a:bodyPr>
          <a:lstStyle/>
          <a:p>
            <a:endParaRPr lang="en-US" dirty="0"/>
          </a:p>
        </p:txBody>
      </p:sp>
      <p:cxnSp>
        <p:nvCxnSpPr>
          <p:cNvPr id="6" name="Straight Connector 5"/>
          <p:cNvCxnSpPr/>
          <p:nvPr/>
        </p:nvCxnSpPr>
        <p:spPr>
          <a:xfrm flipV="1">
            <a:off x="6096000" y="3472934"/>
            <a:ext cx="457200" cy="2608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486400" y="3733800"/>
            <a:ext cx="53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8600" y="152400"/>
            <a:ext cx="4114800" cy="461665"/>
          </a:xfrm>
          <a:prstGeom prst="rect">
            <a:avLst/>
          </a:prstGeom>
          <a:solidFill>
            <a:schemeClr val="tx1"/>
          </a:solidFill>
        </p:spPr>
        <p:txBody>
          <a:bodyPr wrap="square" rtlCol="0">
            <a:spAutoFit/>
          </a:bodyPr>
          <a:lstStyle/>
          <a:p>
            <a:r>
              <a:rPr lang="en-US" sz="2400" b="1" dirty="0" smtClean="0">
                <a:solidFill>
                  <a:schemeClr val="bg1"/>
                </a:solidFill>
                <a:latin typeface="Times New Roman" pitchFamily="18" charset="0"/>
                <a:cs typeface="Times New Roman" pitchFamily="18" charset="0"/>
              </a:rPr>
              <a:t>Hypophysis (Pituitary Gland)</a:t>
            </a:r>
            <a:endParaRPr lang="en-US" sz="24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lum bright="-10000" contrast="10000"/>
          </a:blip>
          <a:srcRect/>
          <a:stretch>
            <a:fillRect/>
          </a:stretch>
        </p:blipFill>
        <p:spPr bwMode="auto">
          <a:xfrm>
            <a:off x="1219200" y="1600200"/>
            <a:ext cx="6928920" cy="4297680"/>
          </a:xfrm>
          <a:prstGeom prst="rect">
            <a:avLst/>
          </a:prstGeom>
          <a:noFill/>
          <a:ln w="9525">
            <a:solidFill>
              <a:schemeClr val="tx1"/>
            </a:solidFill>
            <a:miter lim="800000"/>
            <a:headEnd/>
            <a:tailEnd/>
          </a:ln>
        </p:spPr>
      </p:pic>
      <p:sp>
        <p:nvSpPr>
          <p:cNvPr id="3" name="TextBox 2"/>
          <p:cNvSpPr txBox="1"/>
          <p:nvPr/>
        </p:nvSpPr>
        <p:spPr>
          <a:xfrm>
            <a:off x="228600" y="152400"/>
            <a:ext cx="4114800" cy="461665"/>
          </a:xfrm>
          <a:prstGeom prst="rect">
            <a:avLst/>
          </a:prstGeom>
          <a:solidFill>
            <a:schemeClr val="tx1"/>
          </a:solidFill>
        </p:spPr>
        <p:txBody>
          <a:bodyPr wrap="square" rtlCol="0">
            <a:spAutoFit/>
          </a:bodyPr>
          <a:lstStyle/>
          <a:p>
            <a:r>
              <a:rPr lang="en-US" sz="2400" b="1" dirty="0" smtClean="0">
                <a:solidFill>
                  <a:schemeClr val="bg1"/>
                </a:solidFill>
                <a:latin typeface="Times New Roman" pitchFamily="18" charset="0"/>
                <a:cs typeface="Times New Roman" pitchFamily="18" charset="0"/>
              </a:rPr>
              <a:t>Hypophysis (Pituitary Gland)</a:t>
            </a:r>
            <a:endParaRPr lang="en-US" sz="24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lum bright="-10000" contrast="20000"/>
          </a:blip>
          <a:srcRect/>
          <a:stretch>
            <a:fillRect/>
          </a:stretch>
        </p:blipFill>
        <p:spPr bwMode="auto">
          <a:xfrm>
            <a:off x="152400" y="1828800"/>
            <a:ext cx="8728452" cy="4754880"/>
          </a:xfrm>
          <a:prstGeom prst="rect">
            <a:avLst/>
          </a:prstGeom>
          <a:noFill/>
          <a:ln w="9525">
            <a:noFill/>
            <a:miter lim="800000"/>
            <a:headEnd/>
            <a:tailEnd/>
          </a:ln>
        </p:spPr>
      </p:pic>
      <p:sp>
        <p:nvSpPr>
          <p:cNvPr id="3" name="TextBox 2"/>
          <p:cNvSpPr txBox="1"/>
          <p:nvPr/>
        </p:nvSpPr>
        <p:spPr>
          <a:xfrm>
            <a:off x="228600" y="152400"/>
            <a:ext cx="4114800" cy="461665"/>
          </a:xfrm>
          <a:prstGeom prst="rect">
            <a:avLst/>
          </a:prstGeom>
          <a:solidFill>
            <a:schemeClr val="tx1"/>
          </a:solidFill>
        </p:spPr>
        <p:txBody>
          <a:bodyPr wrap="square" rtlCol="0">
            <a:spAutoFit/>
          </a:bodyPr>
          <a:lstStyle/>
          <a:p>
            <a:r>
              <a:rPr lang="en-US" sz="2400" b="1" dirty="0" smtClean="0">
                <a:solidFill>
                  <a:schemeClr val="bg1"/>
                </a:solidFill>
                <a:latin typeface="Times New Roman" pitchFamily="18" charset="0"/>
                <a:cs typeface="Times New Roman" pitchFamily="18" charset="0"/>
              </a:rPr>
              <a:t>Hypophysis (Pituitary Gland)</a:t>
            </a:r>
            <a:endParaRPr lang="en-US" sz="24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lum bright="-10000" contrast="20000"/>
          </a:blip>
          <a:srcRect/>
          <a:stretch>
            <a:fillRect/>
          </a:stretch>
        </p:blipFill>
        <p:spPr bwMode="auto">
          <a:xfrm>
            <a:off x="2438400" y="822960"/>
            <a:ext cx="6035040" cy="6035040"/>
          </a:xfrm>
          <a:prstGeom prst="rect">
            <a:avLst/>
          </a:prstGeom>
          <a:noFill/>
          <a:ln w="9525">
            <a:noFill/>
            <a:miter lim="800000"/>
            <a:headEnd/>
            <a:tailEnd/>
          </a:ln>
        </p:spPr>
      </p:pic>
      <p:sp>
        <p:nvSpPr>
          <p:cNvPr id="3" name="TextBox 2"/>
          <p:cNvSpPr txBox="1"/>
          <p:nvPr/>
        </p:nvSpPr>
        <p:spPr>
          <a:xfrm>
            <a:off x="228600" y="152400"/>
            <a:ext cx="4114800" cy="461665"/>
          </a:xfrm>
          <a:prstGeom prst="rect">
            <a:avLst/>
          </a:prstGeom>
          <a:solidFill>
            <a:schemeClr val="tx1"/>
          </a:solidFill>
        </p:spPr>
        <p:txBody>
          <a:bodyPr wrap="square" rtlCol="0">
            <a:spAutoFit/>
          </a:bodyPr>
          <a:lstStyle/>
          <a:p>
            <a:r>
              <a:rPr lang="en-US" sz="2400" b="1" dirty="0" smtClean="0">
                <a:solidFill>
                  <a:schemeClr val="bg1"/>
                </a:solidFill>
                <a:latin typeface="Times New Roman" pitchFamily="18" charset="0"/>
                <a:cs typeface="Times New Roman" pitchFamily="18" charset="0"/>
              </a:rPr>
              <a:t>Hypophysis (Pituitary Gland)</a:t>
            </a:r>
            <a:endParaRPr lang="en-US" sz="24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lum bright="-10000" contrast="20000"/>
          </a:blip>
          <a:srcRect/>
          <a:stretch>
            <a:fillRect/>
          </a:stretch>
        </p:blipFill>
        <p:spPr bwMode="auto">
          <a:xfrm>
            <a:off x="1371597" y="838200"/>
            <a:ext cx="7139670" cy="4846320"/>
          </a:xfrm>
          <a:prstGeom prst="rect">
            <a:avLst/>
          </a:prstGeom>
          <a:noFill/>
          <a:ln w="9525">
            <a:noFill/>
            <a:miter lim="800000"/>
            <a:headEnd/>
            <a:tailEnd/>
          </a:ln>
        </p:spPr>
      </p:pic>
      <p:sp>
        <p:nvSpPr>
          <p:cNvPr id="3" name="TextBox 2"/>
          <p:cNvSpPr txBox="1"/>
          <p:nvPr/>
        </p:nvSpPr>
        <p:spPr>
          <a:xfrm>
            <a:off x="76200" y="71735"/>
            <a:ext cx="18288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Pars distalis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lum bright="-10000" contrast="10000"/>
          </a:blip>
          <a:srcRect/>
          <a:stretch>
            <a:fillRect/>
          </a:stretch>
        </p:blipFill>
        <p:spPr bwMode="auto">
          <a:xfrm>
            <a:off x="1736517" y="85725"/>
            <a:ext cx="7255083" cy="4937760"/>
          </a:xfrm>
          <a:prstGeom prst="rect">
            <a:avLst/>
          </a:prstGeom>
          <a:noFill/>
          <a:ln w="9525">
            <a:noFill/>
            <a:miter lim="800000"/>
            <a:headEnd/>
            <a:tailEnd/>
          </a:ln>
        </p:spPr>
      </p:pic>
      <p:sp>
        <p:nvSpPr>
          <p:cNvPr id="3" name="TextBox 2"/>
          <p:cNvSpPr txBox="1"/>
          <p:nvPr/>
        </p:nvSpPr>
        <p:spPr>
          <a:xfrm>
            <a:off x="76200" y="71735"/>
            <a:ext cx="18288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Pars distalis</a:t>
            </a:r>
            <a:endParaRPr lang="en-US" sz="2400" dirty="0">
              <a:latin typeface="Times New Roman" pitchFamily="18" charset="0"/>
              <a:cs typeface="Times New Roman" pitchFamily="18" charset="0"/>
            </a:endParaRPr>
          </a:p>
        </p:txBody>
      </p:sp>
      <p:sp>
        <p:nvSpPr>
          <p:cNvPr id="4" name="Rectangle 3"/>
          <p:cNvSpPr/>
          <p:nvPr/>
        </p:nvSpPr>
        <p:spPr>
          <a:xfrm>
            <a:off x="1524000" y="5105400"/>
            <a:ext cx="6934200" cy="1569660"/>
          </a:xfrm>
          <a:prstGeom prst="rect">
            <a:avLst/>
          </a:prstGeom>
        </p:spPr>
        <p:txBody>
          <a:bodyPr wrap="square">
            <a:spAutoFit/>
          </a:bodyPr>
          <a:lstStyle/>
          <a:p>
            <a:r>
              <a:rPr lang="en-US" sz="2400" b="1" dirty="0" smtClean="0">
                <a:latin typeface="Times New Roman" pitchFamily="18" charset="0"/>
                <a:cs typeface="Times New Roman" pitchFamily="18" charset="0"/>
              </a:rPr>
              <a:t>1. Sinusoids contained erythrocytes</a:t>
            </a:r>
            <a:br>
              <a:rPr lang="en-US" sz="24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2. Basophil (blue) </a:t>
            </a:r>
            <a:br>
              <a:rPr lang="en-US" sz="24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3. Acidophil (orange)</a:t>
            </a:r>
            <a:br>
              <a:rPr lang="en-US" sz="24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4. Chromophobic cells</a:t>
            </a:r>
            <a:endParaRPr lang="en-US" sz="2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828800" y="45720"/>
            <a:ext cx="5616238" cy="338328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1828801" y="3505200"/>
            <a:ext cx="5664017" cy="3200400"/>
          </a:xfrm>
          <a:prstGeom prst="rect">
            <a:avLst/>
          </a:prstGeom>
          <a:noFill/>
          <a:ln w="9525">
            <a:noFill/>
            <a:miter lim="800000"/>
            <a:headEnd/>
            <a:tailEnd/>
          </a:ln>
        </p:spPr>
      </p:pic>
      <p:sp>
        <p:nvSpPr>
          <p:cNvPr id="5" name="TextBox 4"/>
          <p:cNvSpPr txBox="1"/>
          <p:nvPr/>
        </p:nvSpPr>
        <p:spPr>
          <a:xfrm>
            <a:off x="76200" y="71735"/>
            <a:ext cx="18288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Pars distalis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10000" contrast="10000"/>
          </a:blip>
          <a:srcRect/>
          <a:stretch>
            <a:fillRect/>
          </a:stretch>
        </p:blipFill>
        <p:spPr bwMode="auto">
          <a:xfrm>
            <a:off x="914400" y="685800"/>
            <a:ext cx="7784824" cy="5852160"/>
          </a:xfrm>
          <a:prstGeom prst="rect">
            <a:avLst/>
          </a:prstGeom>
          <a:noFill/>
          <a:ln w="9525">
            <a:noFill/>
            <a:miter lim="800000"/>
            <a:headEnd/>
            <a:tailEnd/>
          </a:ln>
        </p:spPr>
      </p:pic>
      <p:sp>
        <p:nvSpPr>
          <p:cNvPr id="3" name="TextBox 2"/>
          <p:cNvSpPr txBox="1"/>
          <p:nvPr/>
        </p:nvSpPr>
        <p:spPr>
          <a:xfrm>
            <a:off x="76200" y="71735"/>
            <a:ext cx="18288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Pars distalis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lum bright="-10000" contrast="20000"/>
          </a:blip>
          <a:srcRect/>
          <a:stretch>
            <a:fillRect/>
          </a:stretch>
        </p:blipFill>
        <p:spPr bwMode="auto">
          <a:xfrm>
            <a:off x="3276600" y="228600"/>
            <a:ext cx="4488386" cy="6035040"/>
          </a:xfrm>
          <a:prstGeom prst="rect">
            <a:avLst/>
          </a:prstGeom>
          <a:noFill/>
          <a:ln w="9525">
            <a:solidFill>
              <a:schemeClr val="tx1"/>
            </a:solidFill>
            <a:miter lim="800000"/>
            <a:headEnd/>
            <a:tailEnd/>
          </a:ln>
        </p:spPr>
      </p:pic>
      <p:sp>
        <p:nvSpPr>
          <p:cNvPr id="4" name="TextBox 3"/>
          <p:cNvSpPr txBox="1"/>
          <p:nvPr/>
        </p:nvSpPr>
        <p:spPr>
          <a:xfrm>
            <a:off x="76200" y="71735"/>
            <a:ext cx="18288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Pars distalis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828800" y="762000"/>
            <a:ext cx="6972640" cy="5577840"/>
          </a:xfrm>
          <a:prstGeom prst="rect">
            <a:avLst/>
          </a:prstGeom>
          <a:noFill/>
          <a:ln w="9525">
            <a:noFill/>
            <a:miter lim="800000"/>
            <a:headEnd/>
            <a:tailEnd/>
          </a:ln>
        </p:spPr>
      </p:pic>
      <p:sp>
        <p:nvSpPr>
          <p:cNvPr id="3" name="TextBox 2"/>
          <p:cNvSpPr txBox="1"/>
          <p:nvPr/>
        </p:nvSpPr>
        <p:spPr>
          <a:xfrm>
            <a:off x="76200" y="1"/>
            <a:ext cx="21336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Pars intermedia</a:t>
            </a:r>
            <a:endParaRPr lang="en-US" sz="2400" dirty="0">
              <a:latin typeface="Times New Roman" pitchFamily="18" charset="0"/>
              <a:cs typeface="Times New Roman" pitchFamily="18" charset="0"/>
            </a:endParaRPr>
          </a:p>
        </p:txBody>
      </p:sp>
      <p:sp>
        <p:nvSpPr>
          <p:cNvPr id="4" name="TextBox 3"/>
          <p:cNvSpPr txBox="1"/>
          <p:nvPr/>
        </p:nvSpPr>
        <p:spPr>
          <a:xfrm>
            <a:off x="152400" y="4309646"/>
            <a:ext cx="16002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Pars intermedia</a:t>
            </a:r>
            <a:endParaRPr lang="en-US" sz="1600" b="1" dirty="0">
              <a:latin typeface="Times New Roman" pitchFamily="18" charset="0"/>
              <a:cs typeface="Times New Roman" pitchFamily="18" charset="0"/>
            </a:endParaRPr>
          </a:p>
        </p:txBody>
      </p:sp>
      <p:cxnSp>
        <p:nvCxnSpPr>
          <p:cNvPr id="6" name="Straight Arrow Connector 5"/>
          <p:cNvCxnSpPr/>
          <p:nvPr/>
        </p:nvCxnSpPr>
        <p:spPr>
          <a:xfrm>
            <a:off x="1676400" y="4495800"/>
            <a:ext cx="2895600" cy="1"/>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 y="2971800"/>
            <a:ext cx="16002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Pars distalis</a:t>
            </a:r>
            <a:endParaRPr lang="en-US" sz="1600" b="1" dirty="0">
              <a:latin typeface="Times New Roman" pitchFamily="18" charset="0"/>
              <a:cs typeface="Times New Roman" pitchFamily="18" charset="0"/>
            </a:endParaRPr>
          </a:p>
        </p:txBody>
      </p:sp>
      <p:cxnSp>
        <p:nvCxnSpPr>
          <p:cNvPr id="10" name="Straight Arrow Connector 9"/>
          <p:cNvCxnSpPr/>
          <p:nvPr/>
        </p:nvCxnSpPr>
        <p:spPr>
          <a:xfrm>
            <a:off x="1524000" y="3200400"/>
            <a:ext cx="914400" cy="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248400" y="6400800"/>
            <a:ext cx="16002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Pars nervosa</a:t>
            </a:r>
            <a:endParaRPr lang="en-US" sz="1600" b="1" dirty="0">
              <a:latin typeface="Times New Roman" pitchFamily="18" charset="0"/>
              <a:cs typeface="Times New Roman" pitchFamily="18" charset="0"/>
            </a:endParaRPr>
          </a:p>
        </p:txBody>
      </p:sp>
      <p:cxnSp>
        <p:nvCxnSpPr>
          <p:cNvPr id="13" name="Straight Arrow Connector 12"/>
          <p:cNvCxnSpPr>
            <a:stCxn id="11" idx="0"/>
          </p:cNvCxnSpPr>
          <p:nvPr/>
        </p:nvCxnSpPr>
        <p:spPr>
          <a:xfrm flipH="1" flipV="1">
            <a:off x="7010400" y="5181600"/>
            <a:ext cx="38100" cy="121920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10000" contrast="20000"/>
          </a:blip>
          <a:srcRect/>
          <a:stretch>
            <a:fillRect/>
          </a:stretch>
        </p:blipFill>
        <p:spPr bwMode="auto">
          <a:xfrm>
            <a:off x="2133600" y="609600"/>
            <a:ext cx="5976463" cy="4572000"/>
          </a:xfrm>
          <a:prstGeom prst="rect">
            <a:avLst/>
          </a:prstGeom>
          <a:noFill/>
          <a:ln w="9525">
            <a:solidFill>
              <a:schemeClr val="tx1"/>
            </a:solidFill>
            <a:miter lim="800000"/>
            <a:headEnd/>
            <a:tailEnd/>
          </a:ln>
        </p:spPr>
      </p:pic>
      <p:sp>
        <p:nvSpPr>
          <p:cNvPr id="3" name="TextBox 2"/>
          <p:cNvSpPr txBox="1"/>
          <p:nvPr/>
        </p:nvSpPr>
        <p:spPr>
          <a:xfrm>
            <a:off x="381000" y="152400"/>
            <a:ext cx="1524000" cy="338554"/>
          </a:xfrm>
          <a:prstGeom prst="rect">
            <a:avLst/>
          </a:prstGeom>
          <a:solidFill>
            <a:srgbClr val="002060"/>
          </a:solidFill>
        </p:spPr>
        <p:txBody>
          <a:bodyPr wrap="square" rtlCol="0">
            <a:spAutoFit/>
          </a:bodyPr>
          <a:lstStyle/>
          <a:p>
            <a:r>
              <a:rPr lang="en-US" sz="1600" b="1" dirty="0" smtClean="0">
                <a:solidFill>
                  <a:schemeClr val="bg1"/>
                </a:solidFill>
                <a:latin typeface="Times New Roman" pitchFamily="18" charset="0"/>
                <a:cs typeface="Times New Roman" pitchFamily="18" charset="0"/>
              </a:rPr>
              <a:t>Thyroid gland</a:t>
            </a:r>
            <a:endParaRPr lang="en-US"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lum bright="-10000" contrast="20000"/>
          </a:blip>
          <a:srcRect/>
          <a:stretch>
            <a:fillRect/>
          </a:stretch>
        </p:blipFill>
        <p:spPr bwMode="auto">
          <a:xfrm>
            <a:off x="1524000" y="914400"/>
            <a:ext cx="7389813" cy="5689600"/>
          </a:xfrm>
          <a:prstGeom prst="rect">
            <a:avLst/>
          </a:prstGeom>
          <a:noFill/>
          <a:ln w="9525">
            <a:noFill/>
            <a:miter lim="800000"/>
            <a:headEnd/>
            <a:tailEnd/>
          </a:ln>
        </p:spPr>
      </p:pic>
      <p:sp>
        <p:nvSpPr>
          <p:cNvPr id="3" name="TextBox 2"/>
          <p:cNvSpPr txBox="1"/>
          <p:nvPr/>
        </p:nvSpPr>
        <p:spPr>
          <a:xfrm>
            <a:off x="76200" y="147935"/>
            <a:ext cx="21336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Pars intermedia</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lum bright="-10000" contrast="20000"/>
          </a:blip>
          <a:srcRect/>
          <a:stretch>
            <a:fillRect/>
          </a:stretch>
        </p:blipFill>
        <p:spPr bwMode="auto">
          <a:xfrm>
            <a:off x="2438400" y="1371600"/>
            <a:ext cx="6113510" cy="4572000"/>
          </a:xfrm>
          <a:prstGeom prst="rect">
            <a:avLst/>
          </a:prstGeom>
          <a:noFill/>
          <a:ln w="9525">
            <a:noFill/>
            <a:miter lim="800000"/>
            <a:headEnd/>
            <a:tailEnd/>
          </a:ln>
        </p:spPr>
      </p:pic>
      <p:sp>
        <p:nvSpPr>
          <p:cNvPr id="3" name="TextBox 2"/>
          <p:cNvSpPr txBox="1"/>
          <p:nvPr/>
        </p:nvSpPr>
        <p:spPr>
          <a:xfrm>
            <a:off x="76200" y="147935"/>
            <a:ext cx="21336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Pars intermedia</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lum bright="-10000" contrast="20000"/>
          </a:blip>
          <a:srcRect/>
          <a:stretch>
            <a:fillRect/>
          </a:stretch>
        </p:blipFill>
        <p:spPr bwMode="auto">
          <a:xfrm>
            <a:off x="3124200" y="228600"/>
            <a:ext cx="4775655" cy="6400800"/>
          </a:xfrm>
          <a:prstGeom prst="rect">
            <a:avLst/>
          </a:prstGeom>
          <a:noFill/>
          <a:ln w="9525">
            <a:solidFill>
              <a:schemeClr val="tx1"/>
            </a:solidFill>
            <a:miter lim="800000"/>
            <a:headEnd/>
            <a:tailEnd/>
          </a:ln>
        </p:spPr>
      </p:pic>
      <p:sp>
        <p:nvSpPr>
          <p:cNvPr id="3" name="TextBox 2"/>
          <p:cNvSpPr txBox="1"/>
          <p:nvPr/>
        </p:nvSpPr>
        <p:spPr>
          <a:xfrm>
            <a:off x="76200" y="152400"/>
            <a:ext cx="2133600" cy="457200"/>
          </a:xfrm>
          <a:prstGeom prst="rect">
            <a:avLst/>
          </a:prstGeom>
          <a:noFill/>
        </p:spPr>
        <p:txBody>
          <a:bodyPr wrap="square" rtlCol="0">
            <a:spAutoFit/>
          </a:bodyPr>
          <a:lstStyle/>
          <a:p>
            <a:r>
              <a:rPr lang="en-US" sz="2400" dirty="0" smtClean="0">
                <a:latin typeface="Times New Roman" pitchFamily="18" charset="0"/>
                <a:cs typeface="Times New Roman" pitchFamily="18" charset="0"/>
              </a:rPr>
              <a:t>Pars nervosa</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lum bright="-30000" contrast="40000"/>
          </a:blip>
          <a:srcRect/>
          <a:stretch>
            <a:fillRect/>
          </a:stretch>
        </p:blipFill>
        <p:spPr bwMode="auto">
          <a:xfrm>
            <a:off x="1143000" y="1066800"/>
            <a:ext cx="7286886" cy="5486400"/>
          </a:xfrm>
          <a:prstGeom prst="rect">
            <a:avLst/>
          </a:prstGeom>
          <a:noFill/>
          <a:ln w="9525">
            <a:solidFill>
              <a:schemeClr val="tx1"/>
            </a:solidFill>
            <a:miter lim="800000"/>
            <a:headEnd/>
            <a:tailEnd/>
          </a:ln>
        </p:spPr>
      </p:pic>
      <p:sp>
        <p:nvSpPr>
          <p:cNvPr id="3" name="TextBox 2"/>
          <p:cNvSpPr txBox="1"/>
          <p:nvPr/>
        </p:nvSpPr>
        <p:spPr>
          <a:xfrm>
            <a:off x="76200" y="152400"/>
            <a:ext cx="2133600" cy="457200"/>
          </a:xfrm>
          <a:prstGeom prst="rect">
            <a:avLst/>
          </a:prstGeom>
          <a:noFill/>
        </p:spPr>
        <p:txBody>
          <a:bodyPr wrap="square" rtlCol="0">
            <a:spAutoFit/>
          </a:bodyPr>
          <a:lstStyle/>
          <a:p>
            <a:r>
              <a:rPr lang="en-US" sz="2400" dirty="0" smtClean="0">
                <a:latin typeface="Times New Roman" pitchFamily="18" charset="0"/>
                <a:cs typeface="Times New Roman" pitchFamily="18" charset="0"/>
              </a:rPr>
              <a:t>Pars nervosa</a:t>
            </a:r>
            <a:endParaRPr lang="en-US" sz="2400" dirty="0">
              <a:latin typeface="Times New Roman" pitchFamily="18" charset="0"/>
              <a:cs typeface="Times New Roman" pitchFamily="18" charset="0"/>
            </a:endParaRPr>
          </a:p>
        </p:txBody>
      </p:sp>
      <p:sp>
        <p:nvSpPr>
          <p:cNvPr id="4" name="TextBox 3"/>
          <p:cNvSpPr txBox="1"/>
          <p:nvPr/>
        </p:nvSpPr>
        <p:spPr>
          <a:xfrm>
            <a:off x="2667000" y="381000"/>
            <a:ext cx="12192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Pituicytes</a:t>
            </a:r>
            <a:endParaRPr lang="en-US" dirty="0">
              <a:latin typeface="Times New Roman" pitchFamily="18" charset="0"/>
              <a:cs typeface="Times New Roman" pitchFamily="18" charset="0"/>
            </a:endParaRPr>
          </a:p>
        </p:txBody>
      </p:sp>
      <p:cxnSp>
        <p:nvCxnSpPr>
          <p:cNvPr id="6" name="Straight Arrow Connector 5"/>
          <p:cNvCxnSpPr/>
          <p:nvPr/>
        </p:nvCxnSpPr>
        <p:spPr>
          <a:xfrm flipH="1">
            <a:off x="2514600" y="762000"/>
            <a:ext cx="685800" cy="1371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2743200" y="838200"/>
            <a:ext cx="457200" cy="1981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200400" y="762000"/>
            <a:ext cx="304800" cy="1524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lum bright="-20000" contrast="40000"/>
          </a:blip>
          <a:srcRect/>
          <a:stretch>
            <a:fillRect/>
          </a:stretch>
        </p:blipFill>
        <p:spPr bwMode="auto">
          <a:xfrm>
            <a:off x="1981200" y="914400"/>
            <a:ext cx="6991153" cy="5029200"/>
          </a:xfrm>
          <a:prstGeom prst="rect">
            <a:avLst/>
          </a:prstGeom>
          <a:noFill/>
          <a:ln w="9525">
            <a:solidFill>
              <a:schemeClr val="tx1"/>
            </a:solidFill>
            <a:miter lim="800000"/>
            <a:headEnd/>
            <a:tailEnd/>
          </a:ln>
        </p:spPr>
      </p:pic>
      <p:sp>
        <p:nvSpPr>
          <p:cNvPr id="3" name="TextBox 2"/>
          <p:cNvSpPr txBox="1"/>
          <p:nvPr/>
        </p:nvSpPr>
        <p:spPr>
          <a:xfrm>
            <a:off x="76200" y="152400"/>
            <a:ext cx="1828800" cy="457200"/>
          </a:xfrm>
          <a:prstGeom prst="rect">
            <a:avLst/>
          </a:prstGeom>
          <a:noFill/>
        </p:spPr>
        <p:txBody>
          <a:bodyPr wrap="square" rtlCol="0">
            <a:spAutoFit/>
          </a:bodyPr>
          <a:lstStyle/>
          <a:p>
            <a:r>
              <a:rPr lang="en-US" sz="2400" dirty="0" smtClean="0">
                <a:latin typeface="Times New Roman" pitchFamily="18" charset="0"/>
                <a:cs typeface="Times New Roman" pitchFamily="18" charset="0"/>
              </a:rPr>
              <a:t>Pars nervosa</a:t>
            </a:r>
            <a:endParaRPr lang="en-US" sz="2400" dirty="0">
              <a:latin typeface="Times New Roman" pitchFamily="18" charset="0"/>
              <a:cs typeface="Times New Roman" pitchFamily="18" charset="0"/>
            </a:endParaRPr>
          </a:p>
        </p:txBody>
      </p:sp>
      <p:sp>
        <p:nvSpPr>
          <p:cNvPr id="4" name="TextBox 3"/>
          <p:cNvSpPr txBox="1"/>
          <p:nvPr/>
        </p:nvSpPr>
        <p:spPr>
          <a:xfrm>
            <a:off x="3810000" y="304800"/>
            <a:ext cx="16764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Herring bodies</a:t>
            </a:r>
            <a:endParaRPr lang="en-US" dirty="0">
              <a:latin typeface="Times New Roman" pitchFamily="18" charset="0"/>
              <a:cs typeface="Times New Roman" pitchFamily="18" charset="0"/>
            </a:endParaRPr>
          </a:p>
        </p:txBody>
      </p:sp>
      <p:cxnSp>
        <p:nvCxnSpPr>
          <p:cNvPr id="6" name="Straight Arrow Connector 5"/>
          <p:cNvCxnSpPr/>
          <p:nvPr/>
        </p:nvCxnSpPr>
        <p:spPr>
          <a:xfrm>
            <a:off x="4419600" y="609600"/>
            <a:ext cx="228600" cy="9144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953000" y="685800"/>
            <a:ext cx="76200" cy="13716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600200" y="5562600"/>
            <a:ext cx="1600200" cy="1524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524000" y="5105400"/>
            <a:ext cx="5410200" cy="4572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6200" y="5345668"/>
            <a:ext cx="16764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Blood vessels</a:t>
            </a:r>
            <a:endParaRPr lang="en-US" dirty="0">
              <a:latin typeface="Times New Roman" pitchFamily="18" charset="0"/>
              <a:cs typeface="Times New Roman" pitchFamily="18" charset="0"/>
            </a:endParaRPr>
          </a:p>
        </p:txBody>
      </p:sp>
      <p:sp>
        <p:nvSpPr>
          <p:cNvPr id="16" name="TextBox 15"/>
          <p:cNvSpPr txBox="1"/>
          <p:nvPr/>
        </p:nvSpPr>
        <p:spPr>
          <a:xfrm>
            <a:off x="304800" y="3352800"/>
            <a:ext cx="12192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Pituicytes</a:t>
            </a:r>
            <a:endParaRPr lang="en-US" dirty="0">
              <a:latin typeface="Times New Roman" pitchFamily="18" charset="0"/>
              <a:cs typeface="Times New Roman" pitchFamily="18" charset="0"/>
            </a:endParaRPr>
          </a:p>
        </p:txBody>
      </p:sp>
      <p:cxnSp>
        <p:nvCxnSpPr>
          <p:cNvPr id="18" name="Straight Arrow Connector 17"/>
          <p:cNvCxnSpPr>
            <a:stCxn id="16" idx="3"/>
          </p:cNvCxnSpPr>
          <p:nvPr/>
        </p:nvCxnSpPr>
        <p:spPr>
          <a:xfrm flipV="1">
            <a:off x="1524000" y="2819400"/>
            <a:ext cx="1219200" cy="71806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6" idx="3"/>
          </p:cNvCxnSpPr>
          <p:nvPr/>
        </p:nvCxnSpPr>
        <p:spPr>
          <a:xfrm>
            <a:off x="1524000" y="3537466"/>
            <a:ext cx="1066800" cy="27253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lum bright="-10000" contrast="20000"/>
          </a:blip>
          <a:srcRect/>
          <a:stretch>
            <a:fillRect/>
          </a:stretch>
        </p:blipFill>
        <p:spPr bwMode="auto">
          <a:xfrm>
            <a:off x="2743200" y="640080"/>
            <a:ext cx="5726700" cy="5760720"/>
          </a:xfrm>
          <a:prstGeom prst="rect">
            <a:avLst/>
          </a:prstGeom>
          <a:noFill/>
          <a:ln w="9525">
            <a:solidFill>
              <a:schemeClr val="tx1"/>
            </a:solidFill>
            <a:miter lim="800000"/>
            <a:headEnd/>
            <a:tailEnd/>
          </a:ln>
        </p:spPr>
      </p:pic>
      <p:sp>
        <p:nvSpPr>
          <p:cNvPr id="3" name="TextBox 2"/>
          <p:cNvSpPr txBox="1"/>
          <p:nvPr/>
        </p:nvSpPr>
        <p:spPr>
          <a:xfrm>
            <a:off x="76200" y="147935"/>
            <a:ext cx="21336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Pars nervosa</a:t>
            </a:r>
            <a:endParaRPr lang="en-US" sz="2400" dirty="0">
              <a:latin typeface="Times New Roman" pitchFamily="18" charset="0"/>
              <a:cs typeface="Times New Roman" pitchFamily="18" charset="0"/>
            </a:endParaRPr>
          </a:p>
        </p:txBody>
      </p:sp>
      <p:sp>
        <p:nvSpPr>
          <p:cNvPr id="4" name="TextBox 3"/>
          <p:cNvSpPr txBox="1"/>
          <p:nvPr/>
        </p:nvSpPr>
        <p:spPr>
          <a:xfrm>
            <a:off x="838200" y="1447800"/>
            <a:ext cx="16764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Blood vessels</a:t>
            </a:r>
            <a:endParaRPr lang="en-US" dirty="0">
              <a:latin typeface="Times New Roman" pitchFamily="18" charset="0"/>
              <a:cs typeface="Times New Roman" pitchFamily="18" charset="0"/>
            </a:endParaRPr>
          </a:p>
        </p:txBody>
      </p:sp>
      <p:cxnSp>
        <p:nvCxnSpPr>
          <p:cNvPr id="6" name="Straight Arrow Connector 5"/>
          <p:cNvCxnSpPr/>
          <p:nvPr/>
        </p:nvCxnSpPr>
        <p:spPr>
          <a:xfrm>
            <a:off x="2362200" y="1600200"/>
            <a:ext cx="1828800" cy="2286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362200" y="685800"/>
            <a:ext cx="2362200" cy="9144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lum bright="-10000" contrast="30000"/>
          </a:blip>
          <a:srcRect/>
          <a:stretch>
            <a:fillRect/>
          </a:stretch>
        </p:blipFill>
        <p:spPr bwMode="auto">
          <a:xfrm>
            <a:off x="2477001" y="685800"/>
            <a:ext cx="6590799" cy="5303520"/>
          </a:xfrm>
          <a:prstGeom prst="rect">
            <a:avLst/>
          </a:prstGeom>
          <a:noFill/>
          <a:ln w="9525">
            <a:noFill/>
            <a:miter lim="800000"/>
            <a:headEnd/>
            <a:tailEnd/>
          </a:ln>
        </p:spPr>
      </p:pic>
      <p:sp>
        <p:nvSpPr>
          <p:cNvPr id="3" name="TextBox 2"/>
          <p:cNvSpPr txBox="1"/>
          <p:nvPr/>
        </p:nvSpPr>
        <p:spPr>
          <a:xfrm>
            <a:off x="152400" y="71735"/>
            <a:ext cx="21336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Pars nervosa</a:t>
            </a:r>
            <a:endParaRPr lang="en-US" sz="2400" dirty="0">
              <a:latin typeface="Times New Roman" pitchFamily="18" charset="0"/>
              <a:cs typeface="Times New Roman" pitchFamily="18" charset="0"/>
            </a:endParaRPr>
          </a:p>
        </p:txBody>
      </p:sp>
      <p:sp>
        <p:nvSpPr>
          <p:cNvPr id="4" name="TextBox 3"/>
          <p:cNvSpPr txBox="1"/>
          <p:nvPr/>
        </p:nvSpPr>
        <p:spPr>
          <a:xfrm>
            <a:off x="3810000" y="76200"/>
            <a:ext cx="16764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Herring bodies</a:t>
            </a:r>
            <a:endParaRPr lang="en-US" dirty="0">
              <a:latin typeface="Times New Roman" pitchFamily="18" charset="0"/>
              <a:cs typeface="Times New Roman" pitchFamily="18" charset="0"/>
            </a:endParaRPr>
          </a:p>
        </p:txBody>
      </p:sp>
      <p:cxnSp>
        <p:nvCxnSpPr>
          <p:cNvPr id="6" name="Straight Arrow Connector 5"/>
          <p:cNvCxnSpPr>
            <a:stCxn id="4" idx="2"/>
          </p:cNvCxnSpPr>
          <p:nvPr/>
        </p:nvCxnSpPr>
        <p:spPr>
          <a:xfrm>
            <a:off x="4648200" y="445532"/>
            <a:ext cx="152400" cy="31646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343400" y="457200"/>
            <a:ext cx="304800" cy="1752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648200" y="457200"/>
            <a:ext cx="2209800" cy="46886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295400" y="4114800"/>
            <a:ext cx="12192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Pituicytes</a:t>
            </a:r>
            <a:endParaRPr lang="en-US" dirty="0">
              <a:latin typeface="Times New Roman" pitchFamily="18" charset="0"/>
              <a:cs typeface="Times New Roman" pitchFamily="18" charset="0"/>
            </a:endParaRPr>
          </a:p>
        </p:txBody>
      </p:sp>
      <p:cxnSp>
        <p:nvCxnSpPr>
          <p:cNvPr id="15" name="Straight Arrow Connector 14"/>
          <p:cNvCxnSpPr/>
          <p:nvPr/>
        </p:nvCxnSpPr>
        <p:spPr>
          <a:xfrm>
            <a:off x="2362200" y="4343400"/>
            <a:ext cx="2057400" cy="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934200" y="6107668"/>
            <a:ext cx="16764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Blood capillary</a:t>
            </a:r>
            <a:endParaRPr lang="en-US" dirty="0">
              <a:latin typeface="Times New Roman" pitchFamily="18" charset="0"/>
              <a:cs typeface="Times New Roman" pitchFamily="18" charset="0"/>
            </a:endParaRPr>
          </a:p>
        </p:txBody>
      </p:sp>
      <p:cxnSp>
        <p:nvCxnSpPr>
          <p:cNvPr id="18" name="Straight Connector 17"/>
          <p:cNvCxnSpPr/>
          <p:nvPr/>
        </p:nvCxnSpPr>
        <p:spPr>
          <a:xfrm>
            <a:off x="7467600" y="4114800"/>
            <a:ext cx="76200" cy="19812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lum bright="-20000" contrast="40000"/>
          </a:blip>
          <a:srcRect/>
          <a:stretch>
            <a:fillRect/>
          </a:stretch>
        </p:blipFill>
        <p:spPr bwMode="auto">
          <a:xfrm>
            <a:off x="1066800" y="228600"/>
            <a:ext cx="7328072" cy="61264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lum bright="-20000" contrast="40000"/>
          </a:blip>
          <a:srcRect/>
          <a:stretch>
            <a:fillRect/>
          </a:stretch>
        </p:blipFill>
        <p:spPr bwMode="auto">
          <a:xfrm>
            <a:off x="381000" y="457200"/>
            <a:ext cx="8153636"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10000" contrast="30000"/>
          </a:blip>
          <a:srcRect/>
          <a:stretch>
            <a:fillRect/>
          </a:stretch>
        </p:blipFill>
        <p:spPr bwMode="auto">
          <a:xfrm>
            <a:off x="3200400" y="1295400"/>
            <a:ext cx="5689600" cy="3975100"/>
          </a:xfrm>
          <a:prstGeom prst="rect">
            <a:avLst/>
          </a:prstGeom>
          <a:noFill/>
          <a:ln w="9525">
            <a:noFill/>
            <a:miter lim="800000"/>
            <a:headEnd/>
            <a:tailEnd/>
          </a:ln>
        </p:spPr>
      </p:pic>
      <p:sp>
        <p:nvSpPr>
          <p:cNvPr id="3" name="TextBox 2"/>
          <p:cNvSpPr txBox="1"/>
          <p:nvPr/>
        </p:nvSpPr>
        <p:spPr>
          <a:xfrm>
            <a:off x="1752600" y="2286000"/>
            <a:ext cx="762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acini</a:t>
            </a:r>
            <a:endParaRPr lang="en-US" dirty="0">
              <a:latin typeface="Times New Roman" pitchFamily="18" charset="0"/>
              <a:cs typeface="Times New Roman" pitchFamily="18" charset="0"/>
            </a:endParaRPr>
          </a:p>
        </p:txBody>
      </p:sp>
      <p:sp>
        <p:nvSpPr>
          <p:cNvPr id="4" name="TextBox 3"/>
          <p:cNvSpPr txBox="1"/>
          <p:nvPr/>
        </p:nvSpPr>
        <p:spPr>
          <a:xfrm>
            <a:off x="5029200" y="5867400"/>
            <a:ext cx="1905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Islet of langerhans </a:t>
            </a:r>
            <a:endParaRPr lang="en-US" dirty="0">
              <a:latin typeface="Times New Roman" pitchFamily="18" charset="0"/>
              <a:cs typeface="Times New Roman" pitchFamily="18" charset="0"/>
            </a:endParaRPr>
          </a:p>
        </p:txBody>
      </p:sp>
      <p:sp>
        <p:nvSpPr>
          <p:cNvPr id="5" name="Rectangle 4"/>
          <p:cNvSpPr/>
          <p:nvPr/>
        </p:nvSpPr>
        <p:spPr>
          <a:xfrm>
            <a:off x="4572000" y="685800"/>
            <a:ext cx="3657600" cy="369332"/>
          </a:xfrm>
          <a:prstGeom prst="rect">
            <a:avLst/>
          </a:prstGeom>
        </p:spPr>
        <p:txBody>
          <a:bodyPr wrap="square">
            <a:spAutoFit/>
          </a:bodyPr>
          <a:lstStyle/>
          <a:p>
            <a:r>
              <a:rPr lang="en-US" dirty="0" smtClean="0">
                <a:latin typeface="Times New Roman" pitchFamily="18" charset="0"/>
                <a:cs typeface="Times New Roman" pitchFamily="18" charset="0"/>
              </a:rPr>
              <a:t>interlobular connective tissue septa</a:t>
            </a:r>
            <a:endParaRPr lang="en-US" dirty="0">
              <a:latin typeface="Times New Roman" pitchFamily="18" charset="0"/>
              <a:cs typeface="Times New Roman" pitchFamily="18" charset="0"/>
            </a:endParaRPr>
          </a:p>
        </p:txBody>
      </p:sp>
      <p:sp>
        <p:nvSpPr>
          <p:cNvPr id="6" name="TextBox 5"/>
          <p:cNvSpPr txBox="1"/>
          <p:nvPr/>
        </p:nvSpPr>
        <p:spPr>
          <a:xfrm>
            <a:off x="1143000" y="2971800"/>
            <a:ext cx="1447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Blood vessel</a:t>
            </a:r>
            <a:endParaRPr lang="en-US" dirty="0">
              <a:latin typeface="Times New Roman" pitchFamily="18" charset="0"/>
              <a:cs typeface="Times New Roman" pitchFamily="18" charset="0"/>
            </a:endParaRPr>
          </a:p>
        </p:txBody>
      </p:sp>
      <p:cxnSp>
        <p:nvCxnSpPr>
          <p:cNvPr id="8" name="Straight Arrow Connector 7"/>
          <p:cNvCxnSpPr/>
          <p:nvPr/>
        </p:nvCxnSpPr>
        <p:spPr>
          <a:xfrm flipV="1">
            <a:off x="5791200" y="4343400"/>
            <a:ext cx="0" cy="1524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667000" y="2438400"/>
            <a:ext cx="20574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667000" y="2438400"/>
            <a:ext cx="1981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2"/>
          </p:cNvCxnSpPr>
          <p:nvPr/>
        </p:nvCxnSpPr>
        <p:spPr>
          <a:xfrm>
            <a:off x="6400800" y="1055132"/>
            <a:ext cx="0" cy="5450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743200" y="3124200"/>
            <a:ext cx="1219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514600" y="1905000"/>
            <a:ext cx="990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43000" y="1752600"/>
            <a:ext cx="1447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Blood vessel</a:t>
            </a:r>
            <a:endParaRPr lang="en-US" dirty="0">
              <a:latin typeface="Times New Roman" pitchFamily="18" charset="0"/>
              <a:cs typeface="Times New Roman" pitchFamily="18" charset="0"/>
            </a:endParaRPr>
          </a:p>
        </p:txBody>
      </p:sp>
      <p:sp>
        <p:nvSpPr>
          <p:cNvPr id="25" name="TextBox 24"/>
          <p:cNvSpPr txBox="1"/>
          <p:nvPr/>
        </p:nvSpPr>
        <p:spPr>
          <a:xfrm>
            <a:off x="228600" y="228600"/>
            <a:ext cx="1676400" cy="523220"/>
          </a:xfrm>
          <a:prstGeom prst="rect">
            <a:avLst/>
          </a:prstGeom>
          <a:solidFill>
            <a:srgbClr val="002060"/>
          </a:solidFill>
        </p:spPr>
        <p:txBody>
          <a:bodyPr wrap="square" rtlCol="0">
            <a:spAutoFit/>
          </a:bodyPr>
          <a:lstStyle/>
          <a:p>
            <a:r>
              <a:rPr lang="en-US" sz="2800" b="1" dirty="0" smtClean="0">
                <a:solidFill>
                  <a:schemeClr val="bg1"/>
                </a:solidFill>
                <a:latin typeface="Times New Roman" pitchFamily="18" charset="0"/>
                <a:cs typeface="Times New Roman" pitchFamily="18" charset="0"/>
              </a:rPr>
              <a:t>Pancreas</a:t>
            </a:r>
            <a:endParaRPr lang="en-US" sz="28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lum bright="-10000" contrast="20000"/>
          </a:blip>
          <a:srcRect/>
          <a:stretch>
            <a:fillRect/>
          </a:stretch>
        </p:blipFill>
        <p:spPr bwMode="auto">
          <a:xfrm>
            <a:off x="1981200" y="685800"/>
            <a:ext cx="6177004" cy="5029200"/>
          </a:xfrm>
          <a:prstGeom prst="rect">
            <a:avLst/>
          </a:prstGeom>
          <a:noFill/>
          <a:ln w="9525">
            <a:noFill/>
            <a:miter lim="800000"/>
            <a:headEnd/>
            <a:tailEnd/>
          </a:ln>
        </p:spPr>
      </p:pic>
      <p:sp>
        <p:nvSpPr>
          <p:cNvPr id="3" name="TextBox 2"/>
          <p:cNvSpPr txBox="1"/>
          <p:nvPr/>
        </p:nvSpPr>
        <p:spPr>
          <a:xfrm>
            <a:off x="381000" y="152400"/>
            <a:ext cx="1524000" cy="338554"/>
          </a:xfrm>
          <a:prstGeom prst="rect">
            <a:avLst/>
          </a:prstGeom>
          <a:solidFill>
            <a:srgbClr val="002060"/>
          </a:solidFill>
        </p:spPr>
        <p:txBody>
          <a:bodyPr wrap="square" rtlCol="0">
            <a:spAutoFit/>
          </a:bodyPr>
          <a:lstStyle/>
          <a:p>
            <a:r>
              <a:rPr lang="en-US" sz="1600" b="1" dirty="0" smtClean="0">
                <a:solidFill>
                  <a:schemeClr val="bg1"/>
                </a:solidFill>
                <a:latin typeface="Times New Roman" pitchFamily="18" charset="0"/>
                <a:cs typeface="Times New Roman" pitchFamily="18" charset="0"/>
              </a:rPr>
              <a:t>Thyroid gland</a:t>
            </a:r>
            <a:endParaRPr lang="en-US"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lum bright="-10000" contrast="30000"/>
          </a:blip>
          <a:srcRect/>
          <a:stretch>
            <a:fillRect/>
          </a:stretch>
        </p:blipFill>
        <p:spPr bwMode="auto">
          <a:xfrm>
            <a:off x="2819400" y="228600"/>
            <a:ext cx="5959475" cy="5213350"/>
          </a:xfrm>
          <a:prstGeom prst="rect">
            <a:avLst/>
          </a:prstGeom>
          <a:noFill/>
          <a:ln w="9525">
            <a:noFill/>
            <a:miter lim="800000"/>
            <a:headEnd/>
            <a:tailEnd/>
          </a:ln>
        </p:spPr>
      </p:pic>
      <p:cxnSp>
        <p:nvCxnSpPr>
          <p:cNvPr id="4" name="Straight Arrow Connector 3"/>
          <p:cNvCxnSpPr/>
          <p:nvPr/>
        </p:nvCxnSpPr>
        <p:spPr>
          <a:xfrm>
            <a:off x="2209800" y="762000"/>
            <a:ext cx="1219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600200" y="545068"/>
            <a:ext cx="762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acini</a:t>
            </a:r>
            <a:endParaRPr lang="en-US" dirty="0">
              <a:latin typeface="Times New Roman" pitchFamily="18" charset="0"/>
              <a:cs typeface="Times New Roman" pitchFamily="18" charset="0"/>
            </a:endParaRPr>
          </a:p>
        </p:txBody>
      </p:sp>
      <p:cxnSp>
        <p:nvCxnSpPr>
          <p:cNvPr id="7" name="Straight Arrow Connector 6"/>
          <p:cNvCxnSpPr/>
          <p:nvPr/>
        </p:nvCxnSpPr>
        <p:spPr>
          <a:xfrm>
            <a:off x="2209800" y="762000"/>
            <a:ext cx="16764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286000" y="1905000"/>
            <a:ext cx="3048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7200" y="1676400"/>
            <a:ext cx="1905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Islet of langerhans </a:t>
            </a:r>
            <a:endParaRPr lang="en-US" dirty="0">
              <a:latin typeface="Times New Roman" pitchFamily="18" charset="0"/>
              <a:cs typeface="Times New Roman" pitchFamily="18" charset="0"/>
            </a:endParaRPr>
          </a:p>
        </p:txBody>
      </p:sp>
      <p:sp>
        <p:nvSpPr>
          <p:cNvPr id="11" name="TextBox 10"/>
          <p:cNvSpPr txBox="1"/>
          <p:nvPr/>
        </p:nvSpPr>
        <p:spPr>
          <a:xfrm>
            <a:off x="914400" y="4812268"/>
            <a:ext cx="1905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Intralobular duct</a:t>
            </a:r>
            <a:endParaRPr lang="en-US" dirty="0">
              <a:latin typeface="Times New Roman" pitchFamily="18" charset="0"/>
              <a:cs typeface="Times New Roman" pitchFamily="18" charset="0"/>
            </a:endParaRPr>
          </a:p>
        </p:txBody>
      </p:sp>
      <p:cxnSp>
        <p:nvCxnSpPr>
          <p:cNvPr id="13" name="Straight Arrow Connector 12"/>
          <p:cNvCxnSpPr/>
          <p:nvPr/>
        </p:nvCxnSpPr>
        <p:spPr>
          <a:xfrm>
            <a:off x="2590800" y="5029200"/>
            <a:ext cx="5181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438400" y="4114800"/>
            <a:ext cx="838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52400" y="3733800"/>
            <a:ext cx="2438399" cy="646331"/>
          </a:xfrm>
          <a:prstGeom prst="rect">
            <a:avLst/>
          </a:prstGeom>
        </p:spPr>
        <p:txBody>
          <a:bodyPr wrap="square">
            <a:spAutoFit/>
          </a:bodyPr>
          <a:lstStyle/>
          <a:p>
            <a:r>
              <a:rPr lang="en-US" dirty="0" smtClean="0">
                <a:latin typeface="Times New Roman" pitchFamily="18" charset="0"/>
                <a:cs typeface="Times New Roman" pitchFamily="18" charset="0"/>
              </a:rPr>
              <a:t>interlobular connective tissue septa</a:t>
            </a:r>
            <a:endParaRPr lang="en-US" dirty="0">
              <a:latin typeface="Times New Roman" pitchFamily="18" charset="0"/>
              <a:cs typeface="Times New Roman" pitchFamily="18" charset="0"/>
            </a:endParaRPr>
          </a:p>
        </p:txBody>
      </p:sp>
      <p:sp>
        <p:nvSpPr>
          <p:cNvPr id="12" name="TextBox 11"/>
          <p:cNvSpPr txBox="1"/>
          <p:nvPr/>
        </p:nvSpPr>
        <p:spPr>
          <a:xfrm>
            <a:off x="152400" y="76200"/>
            <a:ext cx="1676400" cy="523220"/>
          </a:xfrm>
          <a:prstGeom prst="rect">
            <a:avLst/>
          </a:prstGeom>
          <a:solidFill>
            <a:srgbClr val="002060"/>
          </a:solidFill>
        </p:spPr>
        <p:txBody>
          <a:bodyPr wrap="square" rtlCol="0">
            <a:spAutoFit/>
          </a:bodyPr>
          <a:lstStyle/>
          <a:p>
            <a:r>
              <a:rPr lang="en-US" sz="2800" b="1" dirty="0" smtClean="0">
                <a:solidFill>
                  <a:schemeClr val="bg1"/>
                </a:solidFill>
                <a:latin typeface="Times New Roman" pitchFamily="18" charset="0"/>
                <a:cs typeface="Times New Roman" pitchFamily="18" charset="0"/>
              </a:rPr>
              <a:t>Pancreas</a:t>
            </a:r>
            <a:endParaRPr lang="en-US" sz="28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lum bright="-10000" contrast="30000"/>
          </a:blip>
          <a:srcRect/>
          <a:stretch>
            <a:fillRect/>
          </a:stretch>
        </p:blipFill>
        <p:spPr bwMode="auto">
          <a:xfrm>
            <a:off x="3429000" y="381000"/>
            <a:ext cx="4816934" cy="5394960"/>
          </a:xfrm>
          <a:prstGeom prst="rect">
            <a:avLst/>
          </a:prstGeom>
          <a:noFill/>
          <a:ln w="9525">
            <a:noFill/>
            <a:miter lim="800000"/>
            <a:headEnd/>
            <a:tailEnd/>
          </a:ln>
        </p:spPr>
      </p:pic>
      <p:sp>
        <p:nvSpPr>
          <p:cNvPr id="3" name="TextBox 2"/>
          <p:cNvSpPr txBox="1"/>
          <p:nvPr/>
        </p:nvSpPr>
        <p:spPr>
          <a:xfrm>
            <a:off x="228600" y="228600"/>
            <a:ext cx="1676400" cy="523220"/>
          </a:xfrm>
          <a:prstGeom prst="rect">
            <a:avLst/>
          </a:prstGeom>
          <a:solidFill>
            <a:srgbClr val="002060"/>
          </a:solidFill>
        </p:spPr>
        <p:txBody>
          <a:bodyPr wrap="square" rtlCol="0">
            <a:spAutoFit/>
          </a:bodyPr>
          <a:lstStyle/>
          <a:p>
            <a:r>
              <a:rPr lang="en-US" sz="2800" b="1" dirty="0" smtClean="0">
                <a:solidFill>
                  <a:schemeClr val="bg1"/>
                </a:solidFill>
                <a:latin typeface="Times New Roman" pitchFamily="18" charset="0"/>
                <a:cs typeface="Times New Roman" pitchFamily="18" charset="0"/>
              </a:rPr>
              <a:t>Pancreas</a:t>
            </a:r>
            <a:endParaRPr lang="en-US" sz="28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lum bright="-10000" contrast="30000"/>
          </a:blip>
          <a:srcRect/>
          <a:stretch>
            <a:fillRect/>
          </a:stretch>
        </p:blipFill>
        <p:spPr bwMode="auto">
          <a:xfrm>
            <a:off x="685800" y="990600"/>
            <a:ext cx="8152681" cy="5486400"/>
          </a:xfrm>
          <a:prstGeom prst="rect">
            <a:avLst/>
          </a:prstGeom>
          <a:noFill/>
          <a:ln w="9525">
            <a:noFill/>
            <a:miter lim="800000"/>
            <a:headEnd/>
            <a:tailEnd/>
          </a:ln>
        </p:spPr>
      </p:pic>
      <p:sp>
        <p:nvSpPr>
          <p:cNvPr id="3" name="TextBox 2"/>
          <p:cNvSpPr txBox="1"/>
          <p:nvPr/>
        </p:nvSpPr>
        <p:spPr>
          <a:xfrm>
            <a:off x="228600" y="228600"/>
            <a:ext cx="1676400" cy="523220"/>
          </a:xfrm>
          <a:prstGeom prst="rect">
            <a:avLst/>
          </a:prstGeom>
          <a:solidFill>
            <a:srgbClr val="002060"/>
          </a:solidFill>
        </p:spPr>
        <p:txBody>
          <a:bodyPr wrap="square" rtlCol="0">
            <a:spAutoFit/>
          </a:bodyPr>
          <a:lstStyle/>
          <a:p>
            <a:r>
              <a:rPr lang="en-US" sz="2800" b="1" dirty="0" smtClean="0">
                <a:solidFill>
                  <a:schemeClr val="bg1"/>
                </a:solidFill>
                <a:latin typeface="Times New Roman" pitchFamily="18" charset="0"/>
                <a:cs typeface="Times New Roman" pitchFamily="18" charset="0"/>
              </a:rPr>
              <a:t>Pancreas</a:t>
            </a:r>
            <a:endParaRPr lang="en-US" sz="28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lum bright="-10000" contrast="30000"/>
          </a:blip>
          <a:srcRect/>
          <a:stretch>
            <a:fillRect/>
          </a:stretch>
        </p:blipFill>
        <p:spPr bwMode="auto">
          <a:xfrm>
            <a:off x="1524000" y="152400"/>
            <a:ext cx="6963185" cy="6309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657600" y="304800"/>
            <a:ext cx="5325162" cy="5303520"/>
          </a:xfrm>
          <a:prstGeom prst="rect">
            <a:avLst/>
          </a:prstGeom>
          <a:noFill/>
          <a:ln w="9525">
            <a:noFill/>
            <a:miter lim="800000"/>
            <a:headEnd/>
            <a:tailEnd/>
          </a:ln>
        </p:spPr>
      </p:pic>
      <p:sp>
        <p:nvSpPr>
          <p:cNvPr id="4" name="TextBox 3"/>
          <p:cNvSpPr txBox="1"/>
          <p:nvPr/>
        </p:nvSpPr>
        <p:spPr>
          <a:xfrm>
            <a:off x="228600" y="2590800"/>
            <a:ext cx="34290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Beta cell </a:t>
            </a:r>
            <a:r>
              <a:rPr lang="en-US" dirty="0" smtClean="0">
                <a:latin typeface="Times New Roman" pitchFamily="18" charset="0"/>
                <a:cs typeface="Times New Roman" pitchFamily="18" charset="0"/>
              </a:rPr>
              <a:t>- Green -Insulin 70%</a:t>
            </a:r>
            <a:endParaRPr lang="en-US" dirty="0">
              <a:latin typeface="Times New Roman" pitchFamily="18" charset="0"/>
              <a:cs typeface="Times New Roman" pitchFamily="18" charset="0"/>
            </a:endParaRPr>
          </a:p>
        </p:txBody>
      </p:sp>
      <p:sp>
        <p:nvSpPr>
          <p:cNvPr id="8" name="TextBox 7"/>
          <p:cNvSpPr txBox="1"/>
          <p:nvPr/>
        </p:nvSpPr>
        <p:spPr>
          <a:xfrm>
            <a:off x="228600" y="2983468"/>
            <a:ext cx="32004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Alpha cell </a:t>
            </a:r>
            <a:r>
              <a:rPr lang="en-US" dirty="0" smtClean="0">
                <a:latin typeface="Times New Roman" pitchFamily="18" charset="0"/>
                <a:cs typeface="Times New Roman" pitchFamily="18" charset="0"/>
              </a:rPr>
              <a:t>- Red- glucagon 20%</a:t>
            </a:r>
            <a:endParaRPr lang="en-US" dirty="0">
              <a:latin typeface="Times New Roman" pitchFamily="18" charset="0"/>
              <a:cs typeface="Times New Roman" pitchFamily="18" charset="0"/>
            </a:endParaRPr>
          </a:p>
        </p:txBody>
      </p:sp>
      <p:sp>
        <p:nvSpPr>
          <p:cNvPr id="9" name="TextBox 8"/>
          <p:cNvSpPr txBox="1"/>
          <p:nvPr/>
        </p:nvSpPr>
        <p:spPr>
          <a:xfrm>
            <a:off x="838200" y="3733800"/>
            <a:ext cx="21336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Blue</a:t>
            </a:r>
            <a:r>
              <a:rPr lang="en-US" dirty="0" smtClean="0">
                <a:latin typeface="Times New Roman" pitchFamily="18" charset="0"/>
                <a:cs typeface="Times New Roman" pitchFamily="18" charset="0"/>
              </a:rPr>
              <a:t>: nuclei</a:t>
            </a:r>
            <a:endParaRPr lang="en-US" dirty="0">
              <a:latin typeface="Times New Roman" pitchFamily="18" charset="0"/>
              <a:cs typeface="Times New Roman" pitchFamily="18" charset="0"/>
            </a:endParaRPr>
          </a:p>
        </p:txBody>
      </p:sp>
      <p:sp>
        <p:nvSpPr>
          <p:cNvPr id="10" name="TextBox 9"/>
          <p:cNvSpPr txBox="1"/>
          <p:nvPr/>
        </p:nvSpPr>
        <p:spPr>
          <a:xfrm>
            <a:off x="152400" y="533400"/>
            <a:ext cx="3429000" cy="461665"/>
          </a:xfrm>
          <a:prstGeom prst="rect">
            <a:avLst/>
          </a:prstGeom>
          <a:solidFill>
            <a:srgbClr val="00B050"/>
          </a:solidFill>
        </p:spPr>
        <p:txBody>
          <a:bodyPr wrap="square" rtlCol="0">
            <a:spAutoFit/>
          </a:bodyPr>
          <a:lstStyle/>
          <a:p>
            <a:r>
              <a:rPr lang="en-US" sz="2400" b="1" dirty="0" smtClean="0">
                <a:solidFill>
                  <a:schemeClr val="bg1"/>
                </a:solidFill>
                <a:latin typeface="Times New Roman" pitchFamily="18" charset="0"/>
                <a:cs typeface="Times New Roman" pitchFamily="18" charset="0"/>
              </a:rPr>
              <a:t>Fluorescence Technique</a:t>
            </a:r>
            <a:endParaRPr lang="en-US" sz="24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762000" y="230664"/>
            <a:ext cx="39624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2" tooltip="Islets of Langerhans"/>
              </a:rPr>
              <a:t>Islets of Langerhans</a:t>
            </a:r>
            <a:r>
              <a:rPr kumimoji="0" lang="en-US" sz="2800" b="1"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800" b="1" i="0" strike="noStrike" cap="none" normalizeH="0" baseline="0" dirty="0" smtClean="0">
              <a:ln>
                <a:noFill/>
              </a:ln>
              <a:solidFill>
                <a:schemeClr val="tx1"/>
              </a:solidFill>
              <a:effectLst/>
              <a:latin typeface="Arial" pitchFamily="34" charset="0"/>
              <a:cs typeface="Arial" pitchFamily="34" charset="0"/>
            </a:endParaRPr>
          </a:p>
        </p:txBody>
      </p:sp>
      <p:sp>
        <p:nvSpPr>
          <p:cNvPr id="4" name="Rectangle 3"/>
          <p:cNvSpPr/>
          <p:nvPr/>
        </p:nvSpPr>
        <p:spPr>
          <a:xfrm>
            <a:off x="304800" y="990600"/>
            <a:ext cx="8077200" cy="2246769"/>
          </a:xfrm>
          <a:prstGeom prst="rect">
            <a:avLst/>
          </a:prstGeom>
          <a:solidFill>
            <a:schemeClr val="accent6">
              <a:lumMod val="40000"/>
              <a:lumOff val="60000"/>
            </a:schemeClr>
          </a:solidFill>
          <a:ln>
            <a:solidFill>
              <a:schemeClr val="accent1"/>
            </a:solidFill>
          </a:ln>
        </p:spPr>
        <p:txBody>
          <a:bodyPr wrap="square">
            <a:spAutoFit/>
          </a:bodyPr>
          <a:lstStyle/>
          <a:p>
            <a:r>
              <a:rPr lang="en-US" sz="2800" dirty="0" smtClean="0">
                <a:latin typeface="Times New Roman" pitchFamily="18" charset="0"/>
                <a:cs typeface="Times New Roman" pitchFamily="18" charset="0"/>
              </a:rPr>
              <a:t>The </a:t>
            </a:r>
            <a:r>
              <a:rPr lang="en-US" sz="2800" b="1" dirty="0" smtClean="0">
                <a:latin typeface="Times New Roman" pitchFamily="18" charset="0"/>
                <a:cs typeface="Times New Roman" pitchFamily="18" charset="0"/>
              </a:rPr>
              <a:t>pancreas </a:t>
            </a:r>
            <a:r>
              <a:rPr lang="en-US" sz="2800" dirty="0" smtClean="0">
                <a:latin typeface="Times New Roman" pitchFamily="18" charset="0"/>
                <a:cs typeface="Times New Roman" pitchFamily="18" charset="0"/>
              </a:rPr>
              <a:t>is a </a:t>
            </a:r>
            <a:r>
              <a:rPr lang="en-US" sz="2800" u="sng" dirty="0" smtClean="0">
                <a:latin typeface="Times New Roman" pitchFamily="18" charset="0"/>
                <a:cs typeface="Times New Roman" pitchFamily="18" charset="0"/>
                <a:hlinkClick r:id="rId3" tooltip="Gland"/>
              </a:rPr>
              <a:t>gland</a:t>
            </a:r>
            <a:r>
              <a:rPr lang="en-US" sz="2800" dirty="0" smtClean="0">
                <a:latin typeface="Times New Roman" pitchFamily="18" charset="0"/>
                <a:cs typeface="Times New Roman" pitchFamily="18" charset="0"/>
              </a:rPr>
              <a:t> </a:t>
            </a:r>
            <a:r>
              <a:rPr lang="en-US" sz="2800" u="sng" dirty="0" smtClean="0">
                <a:latin typeface="Times New Roman" pitchFamily="18" charset="0"/>
                <a:cs typeface="Times New Roman" pitchFamily="18" charset="0"/>
                <a:hlinkClick r:id="rId4" tooltip="Organ (anatomy)"/>
              </a:rPr>
              <a:t>organ</a:t>
            </a:r>
            <a:r>
              <a:rPr lang="en-US" sz="2800" dirty="0" smtClean="0">
                <a:latin typeface="Times New Roman" pitchFamily="18" charset="0"/>
                <a:cs typeface="Times New Roman" pitchFamily="18" charset="0"/>
              </a:rPr>
              <a:t> in the </a:t>
            </a:r>
            <a:r>
              <a:rPr lang="en-US" sz="2800" b="1" u="sng" dirty="0" smtClean="0">
                <a:latin typeface="Times New Roman" pitchFamily="18" charset="0"/>
                <a:cs typeface="Times New Roman" pitchFamily="18" charset="0"/>
                <a:hlinkClick r:id="rId5" tooltip="Digestive system"/>
              </a:rPr>
              <a:t>digestive</a:t>
            </a:r>
            <a:r>
              <a:rPr lang="en-US" sz="2800" dirty="0" smtClean="0">
                <a:latin typeface="Times New Roman" pitchFamily="18" charset="0"/>
                <a:cs typeface="Times New Roman" pitchFamily="18" charset="0"/>
              </a:rPr>
              <a:t> and </a:t>
            </a:r>
            <a:r>
              <a:rPr lang="en-US" sz="2800" b="1" u="sng" dirty="0" smtClean="0">
                <a:latin typeface="Times New Roman" pitchFamily="18" charset="0"/>
                <a:cs typeface="Times New Roman" pitchFamily="18" charset="0"/>
                <a:hlinkClick r:id="rId6" tooltip="Endocrine system"/>
              </a:rPr>
              <a:t>endocrine</a:t>
            </a:r>
            <a:r>
              <a:rPr lang="en-US" sz="2800" u="sng" dirty="0" smtClean="0">
                <a:latin typeface="Times New Roman" pitchFamily="18" charset="0"/>
                <a:cs typeface="Times New Roman" pitchFamily="18" charset="0"/>
                <a:hlinkClick r:id="rId6" tooltip="Endocrine system"/>
              </a:rPr>
              <a:t> system</a:t>
            </a:r>
            <a:r>
              <a:rPr lang="en-US" sz="2800" dirty="0" smtClean="0">
                <a:latin typeface="Times New Roman" pitchFamily="18" charset="0"/>
                <a:cs typeface="Times New Roman" pitchFamily="18" charset="0"/>
              </a:rPr>
              <a:t> of </a:t>
            </a:r>
            <a:r>
              <a:rPr lang="en-US" sz="2800" u="sng" dirty="0" smtClean="0">
                <a:latin typeface="Times New Roman" pitchFamily="18" charset="0"/>
                <a:cs typeface="Times New Roman" pitchFamily="18" charset="0"/>
                <a:hlinkClick r:id="rId7" tooltip="Vertebrate"/>
              </a:rPr>
              <a:t>vertebrates</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Islet of langerhans</a:t>
            </a:r>
            <a:r>
              <a:rPr lang="en-US" sz="2800" dirty="0" smtClean="0">
                <a:latin typeface="Times New Roman" pitchFamily="18" charset="0"/>
                <a:cs typeface="Times New Roman" pitchFamily="18" charset="0"/>
              </a:rPr>
              <a:t> is the </a:t>
            </a:r>
            <a:r>
              <a:rPr lang="en-US" sz="2800" u="sng" dirty="0" smtClean="0">
                <a:latin typeface="Times New Roman" pitchFamily="18" charset="0"/>
                <a:cs typeface="Times New Roman" pitchFamily="18" charset="0"/>
                <a:hlinkClick r:id="rId8" tooltip="Endocrine gland"/>
              </a:rPr>
              <a:t>endocrine gland</a:t>
            </a:r>
            <a:r>
              <a:rPr lang="en-US" sz="2800" dirty="0" smtClean="0">
                <a:latin typeface="Times New Roman" pitchFamily="18" charset="0"/>
                <a:cs typeface="Times New Roman" pitchFamily="18" charset="0"/>
              </a:rPr>
              <a:t> which produces several important </a:t>
            </a:r>
            <a:r>
              <a:rPr lang="en-US" sz="2800" u="sng" dirty="0" smtClean="0">
                <a:latin typeface="Times New Roman" pitchFamily="18" charset="0"/>
                <a:cs typeface="Times New Roman" pitchFamily="18" charset="0"/>
                <a:hlinkClick r:id="rId9" tooltip="Hormone"/>
              </a:rPr>
              <a:t>hormones</a:t>
            </a:r>
            <a:r>
              <a:rPr lang="en-US" sz="2800" dirty="0" smtClean="0">
                <a:latin typeface="Times New Roman" pitchFamily="18" charset="0"/>
                <a:cs typeface="Times New Roman" pitchFamily="18" charset="0"/>
              </a:rPr>
              <a:t>, including </a:t>
            </a:r>
            <a:r>
              <a:rPr lang="en-US" sz="2800" u="sng" dirty="0" smtClean="0">
                <a:latin typeface="Times New Roman" pitchFamily="18" charset="0"/>
                <a:cs typeface="Times New Roman" pitchFamily="18" charset="0"/>
                <a:hlinkClick r:id="rId10" tooltip="Insulin"/>
              </a:rPr>
              <a:t>insulin</a:t>
            </a:r>
            <a:r>
              <a:rPr lang="en-US" sz="2800" dirty="0" smtClean="0">
                <a:latin typeface="Times New Roman" pitchFamily="18" charset="0"/>
                <a:cs typeface="Times New Roman" pitchFamily="18" charset="0"/>
              </a:rPr>
              <a:t>, </a:t>
            </a:r>
            <a:r>
              <a:rPr lang="en-US" sz="2800" u="sng" dirty="0" smtClean="0">
                <a:latin typeface="Times New Roman" pitchFamily="18" charset="0"/>
                <a:cs typeface="Times New Roman" pitchFamily="18" charset="0"/>
                <a:hlinkClick r:id="rId11" tooltip="Glucagon"/>
              </a:rPr>
              <a:t>glucagon</a:t>
            </a:r>
            <a:r>
              <a:rPr lang="en-US" sz="2800" dirty="0" smtClean="0">
                <a:latin typeface="Times New Roman" pitchFamily="18" charset="0"/>
                <a:cs typeface="Times New Roman" pitchFamily="18" charset="0"/>
              </a:rPr>
              <a:t>, and </a:t>
            </a:r>
            <a:r>
              <a:rPr lang="en-US" sz="2800" u="sng" dirty="0" smtClean="0">
                <a:latin typeface="Times New Roman" pitchFamily="18" charset="0"/>
                <a:cs typeface="Times New Roman" pitchFamily="18" charset="0"/>
                <a:hlinkClick r:id="rId12" tooltip="Somatostatin"/>
              </a:rPr>
              <a:t>somatostatin</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5" name="Rectangle 4"/>
          <p:cNvSpPr/>
          <p:nvPr/>
        </p:nvSpPr>
        <p:spPr>
          <a:xfrm>
            <a:off x="304800" y="3392031"/>
            <a:ext cx="8077200" cy="2246769"/>
          </a:xfrm>
          <a:prstGeom prst="rect">
            <a:avLst/>
          </a:prstGeom>
          <a:solidFill>
            <a:schemeClr val="accent3">
              <a:lumMod val="40000"/>
              <a:lumOff val="60000"/>
            </a:schemeClr>
          </a:solidFill>
          <a:ln>
            <a:solidFill>
              <a:schemeClr val="accent1"/>
            </a:solidFill>
          </a:ln>
        </p:spPr>
        <p:txBody>
          <a:bodyPr wrap="square">
            <a:spAutoFit/>
          </a:bodyPr>
          <a:lstStyle/>
          <a:p>
            <a:r>
              <a:rPr lang="en-US" sz="2800" b="1" u="sng" dirty="0" smtClean="0">
                <a:solidFill>
                  <a:srgbClr val="C00000"/>
                </a:solidFill>
                <a:latin typeface="Times New Roman" pitchFamily="18" charset="0"/>
                <a:cs typeface="Times New Roman" pitchFamily="18" charset="0"/>
                <a:hlinkClick r:id="rId2" tooltip="Islets of Langerhans"/>
              </a:rPr>
              <a:t>Islets of Langerhans</a:t>
            </a:r>
            <a:r>
              <a:rPr lang="en-US" sz="2800" b="1" dirty="0" smtClean="0">
                <a:solidFill>
                  <a:srgbClr val="C00000"/>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are </a:t>
            </a:r>
            <a:r>
              <a:rPr lang="en-US" sz="2800" b="1" dirty="0" smtClean="0">
                <a:latin typeface="Times New Roman" pitchFamily="18" charset="0"/>
                <a:cs typeface="Times New Roman" pitchFamily="18" charset="0"/>
              </a:rPr>
              <a:t>lightly staining, large, spherical clusters of cells</a:t>
            </a:r>
            <a:r>
              <a:rPr lang="en-US" sz="2800" dirty="0" smtClean="0">
                <a:latin typeface="Times New Roman" pitchFamily="18" charset="0"/>
                <a:cs typeface="Times New Roman" pitchFamily="18" charset="0"/>
              </a:rPr>
              <a:t> which are different from </a:t>
            </a:r>
            <a:r>
              <a:rPr lang="en-US" sz="2800" b="1" dirty="0" smtClean="0">
                <a:latin typeface="Times New Roman" pitchFamily="18" charset="0"/>
                <a:cs typeface="Times New Roman" pitchFamily="18" charset="0"/>
              </a:rPr>
              <a:t>darker-staining cells</a:t>
            </a:r>
            <a:r>
              <a:rPr lang="en-US" sz="2800" dirty="0" smtClean="0">
                <a:latin typeface="Times New Roman" pitchFamily="18" charset="0"/>
                <a:cs typeface="Times New Roman" pitchFamily="18" charset="0"/>
              </a:rPr>
              <a:t> of the surrounding acini of the exocrine part by not containing the large </a:t>
            </a:r>
            <a:r>
              <a:rPr lang="en-US" sz="2800" b="1" dirty="0" smtClean="0">
                <a:latin typeface="Times New Roman" pitchFamily="18" charset="0"/>
                <a:cs typeface="Times New Roman" pitchFamily="18" charset="0"/>
              </a:rPr>
              <a:t>zymogen granules</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81000"/>
            <a:ext cx="8153400" cy="2246769"/>
          </a:xfrm>
          <a:prstGeom prst="rect">
            <a:avLst/>
          </a:prstGeom>
          <a:solidFill>
            <a:schemeClr val="tx2">
              <a:lumMod val="20000"/>
              <a:lumOff val="80000"/>
            </a:schemeClr>
          </a:solidFill>
          <a:ln>
            <a:solidFill>
              <a:schemeClr val="tx1"/>
            </a:solidFill>
          </a:ln>
        </p:spPr>
        <p:txBody>
          <a:bodyPr wrap="square">
            <a:spAutoFit/>
          </a:bodyPr>
          <a:lstStyle/>
          <a:p>
            <a:r>
              <a:rPr lang="en-US" sz="2800" dirty="0" smtClean="0">
                <a:latin typeface="Times New Roman" pitchFamily="18" charset="0"/>
                <a:cs typeface="Times New Roman" pitchFamily="18" charset="0"/>
              </a:rPr>
              <a:t>Many </a:t>
            </a:r>
            <a:r>
              <a:rPr lang="en-US" sz="2800" b="1" dirty="0" smtClean="0">
                <a:latin typeface="Times New Roman" pitchFamily="18" charset="0"/>
                <a:cs typeface="Times New Roman" pitchFamily="18" charset="0"/>
              </a:rPr>
              <a:t>capillaries</a:t>
            </a:r>
            <a:r>
              <a:rPr lang="en-US" sz="2800" dirty="0" smtClean="0">
                <a:latin typeface="Times New Roman" pitchFamily="18" charset="0"/>
                <a:cs typeface="Times New Roman" pitchFamily="18" charset="0"/>
              </a:rPr>
              <a:t> are interspersed between the cells of </a:t>
            </a:r>
            <a:r>
              <a:rPr lang="en-US" sz="2800" u="sng" dirty="0" smtClean="0">
                <a:latin typeface="Times New Roman" pitchFamily="18" charset="0"/>
                <a:cs typeface="Times New Roman" pitchFamily="18" charset="0"/>
                <a:hlinkClick r:id="rId2" tooltip="Islets of Langerhans"/>
              </a:rPr>
              <a:t>Islets of Langerhans</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The </a:t>
            </a:r>
            <a:r>
              <a:rPr lang="en-US" sz="2800" b="1" dirty="0" smtClean="0">
                <a:latin typeface="Times New Roman" pitchFamily="18" charset="0"/>
                <a:cs typeface="Times New Roman" pitchFamily="18" charset="0"/>
              </a:rPr>
              <a:t>capillaries</a:t>
            </a:r>
            <a:r>
              <a:rPr lang="en-US" sz="2800" dirty="0" smtClean="0">
                <a:latin typeface="Times New Roman" pitchFamily="18" charset="0"/>
                <a:cs typeface="Times New Roman" pitchFamily="18" charset="0"/>
              </a:rPr>
              <a:t> are lined by layers of </a:t>
            </a:r>
            <a:r>
              <a:rPr lang="en-US" sz="2800" u="sng" dirty="0" smtClean="0">
                <a:latin typeface="Times New Roman" pitchFamily="18" charset="0"/>
                <a:cs typeface="Times New Roman" pitchFamily="18" charset="0"/>
                <a:hlinkClick r:id="rId3" tooltip="Endocrine"/>
              </a:rPr>
              <a:t>endocrine</a:t>
            </a:r>
            <a:r>
              <a:rPr lang="en-US" sz="2800" dirty="0" smtClean="0">
                <a:latin typeface="Times New Roman" pitchFamily="18" charset="0"/>
                <a:cs typeface="Times New Roman" pitchFamily="18" charset="0"/>
              </a:rPr>
              <a:t> cells in </a:t>
            </a:r>
            <a:r>
              <a:rPr lang="en-US" sz="2800" b="1" dirty="0" smtClean="0">
                <a:latin typeface="Times New Roman" pitchFamily="18" charset="0"/>
                <a:cs typeface="Times New Roman" pitchFamily="18" charset="0"/>
              </a:rPr>
              <a:t>direct contact</a:t>
            </a:r>
            <a:r>
              <a:rPr lang="en-US" sz="2800" dirty="0" smtClean="0">
                <a:latin typeface="Times New Roman" pitchFamily="18" charset="0"/>
                <a:cs typeface="Times New Roman" pitchFamily="18" charset="0"/>
              </a:rPr>
              <a:t> with vessels, either by </a:t>
            </a:r>
            <a:r>
              <a:rPr lang="en-US" sz="2800" b="1" u="sng" dirty="0" smtClean="0">
                <a:latin typeface="Times New Roman" pitchFamily="18" charset="0"/>
                <a:cs typeface="Times New Roman" pitchFamily="18" charset="0"/>
                <a:hlinkClick r:id="rId4" tooltip="Cytoplasm"/>
              </a:rPr>
              <a:t>cytoplasmic</a:t>
            </a:r>
            <a:r>
              <a:rPr lang="en-US" sz="2800" b="1" dirty="0" smtClean="0">
                <a:latin typeface="Times New Roman" pitchFamily="18" charset="0"/>
                <a:cs typeface="Times New Roman" pitchFamily="18" charset="0"/>
              </a:rPr>
              <a:t> processes</a:t>
            </a:r>
            <a:r>
              <a:rPr lang="en-US" sz="2800" dirty="0" smtClean="0">
                <a:latin typeface="Times New Roman" pitchFamily="18" charset="0"/>
                <a:cs typeface="Times New Roman" pitchFamily="18" charset="0"/>
              </a:rPr>
              <a:t> or by </a:t>
            </a:r>
            <a:r>
              <a:rPr lang="en-US" sz="2800" b="1" dirty="0" smtClean="0">
                <a:latin typeface="Times New Roman" pitchFamily="18" charset="0"/>
                <a:cs typeface="Times New Roman" pitchFamily="18" charset="0"/>
              </a:rPr>
              <a:t>direct apposition</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123570" y="162580"/>
            <a:ext cx="8896859" cy="523220"/>
          </a:xfrm>
          <a:prstGeom prst="rect">
            <a:avLst/>
          </a:prstGeom>
          <a:solidFill>
            <a:schemeClr val="accent5">
              <a:lumMod val="60000"/>
              <a:lumOff val="40000"/>
            </a:schemeClr>
          </a:solidFill>
          <a:ln w="9525">
            <a:solidFill>
              <a:schemeClr val="tx1"/>
            </a:solid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800" b="1" i="0"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Islets of langerhans contain three different types of cells</a:t>
            </a:r>
            <a:r>
              <a:rPr kumimoji="0" lang="en-US" sz="2800" b="0" i="0"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endParaRPr kumimoji="0" lang="en-US" sz="2800" b="0" i="0" strike="noStrike" cap="none" normalizeH="0" baseline="0" dirty="0" smtClean="0">
              <a:ln>
                <a:noFill/>
              </a:ln>
              <a:solidFill>
                <a:srgbClr val="002060"/>
              </a:solidFill>
              <a:effectLst/>
              <a:latin typeface="Arial" pitchFamily="34" charset="0"/>
              <a:cs typeface="Arial" pitchFamily="34" charset="0"/>
            </a:endParaRPr>
          </a:p>
        </p:txBody>
      </p:sp>
      <p:sp>
        <p:nvSpPr>
          <p:cNvPr id="82946" name="Rectangle 2"/>
          <p:cNvSpPr>
            <a:spLocks noChangeArrowheads="1"/>
          </p:cNvSpPr>
          <p:nvPr/>
        </p:nvSpPr>
        <p:spPr bwMode="auto">
          <a:xfrm>
            <a:off x="304800" y="1468905"/>
            <a:ext cx="8534400" cy="1938992"/>
          </a:xfrm>
          <a:prstGeom prst="rect">
            <a:avLst/>
          </a:prstGeom>
          <a:solidFill>
            <a:schemeClr val="accent4">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Cells that secrete glucagon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alpha cells</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20% 0f cells).</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 Cells that secrete insulin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beta cells</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70% of cells).</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3. Cells that secrete somatostatin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delta cells</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5% of cells). </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4. Also, C-cells (no known function, 5% of cells) are found in some </a:t>
            </a:r>
          </a:p>
          <a:p>
            <a:pPr marL="0" marR="0" lvl="0" indent="0" algn="justLow" defTabSz="914400" rtl="0" eaLnBrk="0" fontAlgn="base" latinLnBrk="0" hangingPunct="0">
              <a:lnSpc>
                <a:spcPct val="100000"/>
              </a:lnSpc>
              <a:spcBef>
                <a:spcPct val="0"/>
              </a:spcBef>
              <a:spcAft>
                <a:spcPct val="0"/>
              </a:spcAft>
              <a:buClrTx/>
              <a:buSzTx/>
              <a:tabLst/>
            </a:pPr>
            <a:r>
              <a:rPr lang="en-US" sz="2400" dirty="0" smtClean="0">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species.</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82947" name="Rectangle 3"/>
          <p:cNvSpPr>
            <a:spLocks noChangeArrowheads="1"/>
          </p:cNvSpPr>
          <p:nvPr/>
        </p:nvSpPr>
        <p:spPr bwMode="auto">
          <a:xfrm>
            <a:off x="304800" y="3558570"/>
            <a:ext cx="8534400" cy="1569660"/>
          </a:xfrm>
          <a:prstGeom prst="rect">
            <a:avLst/>
          </a:prstGeom>
          <a:solidFill>
            <a:schemeClr val="accent3">
              <a:lumMod val="60000"/>
              <a:lumOff val="4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Function</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The islet of Langerhans plays an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imperative (principal)</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lang="en-US" sz="2400" dirty="0" smtClean="0">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role in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glucose metabolism</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and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regulation of blood    </a:t>
            </a:r>
          </a:p>
          <a:p>
            <a:pPr marL="0" marR="0" lvl="0" indent="0" algn="l" defTabSz="914400" rtl="0" eaLnBrk="1" fontAlgn="base" latinLnBrk="0" hangingPunct="1">
              <a:lnSpc>
                <a:spcPct val="100000"/>
              </a:lnSpc>
              <a:spcBef>
                <a:spcPct val="0"/>
              </a:spcBef>
              <a:spcAft>
                <a:spcPct val="0"/>
              </a:spcAft>
              <a:buClrTx/>
              <a:buSzTx/>
              <a:buFontTx/>
              <a:buNone/>
              <a:tabLst/>
            </a:pPr>
            <a:r>
              <a:rPr lang="en-US" sz="2400" b="1" dirty="0" smtClean="0">
                <a:latin typeface="Times New Roman" pitchFamily="18" charset="0"/>
                <a:ea typeface="Calibri" pitchFamily="34"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glucose</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concentration</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lum bright="-20000" contrast="30000"/>
          </a:blip>
          <a:srcRect/>
          <a:stretch>
            <a:fillRect/>
          </a:stretch>
        </p:blipFill>
        <p:spPr bwMode="auto">
          <a:xfrm>
            <a:off x="2286000" y="304800"/>
            <a:ext cx="6123715" cy="46634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lum bright="-10000" contrast="30000"/>
          </a:blip>
          <a:srcRect/>
          <a:stretch>
            <a:fillRect/>
          </a:stretch>
        </p:blipFill>
        <p:spPr bwMode="auto">
          <a:xfrm>
            <a:off x="2286000" y="685800"/>
            <a:ext cx="6301331" cy="4297680"/>
          </a:xfrm>
          <a:prstGeom prst="rect">
            <a:avLst/>
          </a:prstGeom>
          <a:noFill/>
          <a:ln w="9525">
            <a:noFill/>
            <a:miter lim="800000"/>
            <a:headEnd/>
            <a:tailEnd/>
          </a:ln>
        </p:spPr>
      </p:pic>
      <p:sp>
        <p:nvSpPr>
          <p:cNvPr id="3" name="TextBox 2"/>
          <p:cNvSpPr txBox="1"/>
          <p:nvPr/>
        </p:nvSpPr>
        <p:spPr>
          <a:xfrm>
            <a:off x="381000" y="152399"/>
            <a:ext cx="1828800" cy="365760"/>
          </a:xfrm>
          <a:prstGeom prst="rect">
            <a:avLst/>
          </a:prstGeom>
          <a:solidFill>
            <a:srgbClr val="002060"/>
          </a:solidFill>
        </p:spPr>
        <p:txBody>
          <a:bodyPr wrap="square" rtlCol="0">
            <a:spAutoFit/>
          </a:bodyPr>
          <a:lstStyle/>
          <a:p>
            <a:r>
              <a:rPr lang="en-US" sz="1600" b="1" dirty="0" smtClean="0">
                <a:solidFill>
                  <a:schemeClr val="bg1"/>
                </a:solidFill>
                <a:latin typeface="Times New Roman" pitchFamily="18" charset="0"/>
                <a:cs typeface="Times New Roman" pitchFamily="18" charset="0"/>
              </a:rPr>
              <a:t>Parathyroid gland</a:t>
            </a:r>
            <a:endParaRPr lang="en-US"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1935145" cy="461665"/>
          </a:xfrm>
          <a:prstGeom prst="rect">
            <a:avLst/>
          </a:prstGeom>
          <a:solidFill>
            <a:srgbClr val="002060"/>
          </a:solidFill>
        </p:spPr>
        <p:txBody>
          <a:bodyPr wrap="none">
            <a:spAutoFit/>
          </a:bodyPr>
          <a:lstStyle/>
          <a:p>
            <a:r>
              <a:rPr lang="en-US" sz="2400" dirty="0" smtClean="0">
                <a:solidFill>
                  <a:schemeClr val="bg1"/>
                </a:solidFill>
                <a:latin typeface="Times New Roman" pitchFamily="18" charset="0"/>
                <a:ea typeface="Verdana" pitchFamily="34" charset="0"/>
                <a:cs typeface="Times New Roman" pitchFamily="18" charset="0"/>
              </a:rPr>
              <a:t>Thyroid</a:t>
            </a:r>
            <a:r>
              <a:rPr lang="en-US" sz="2400" dirty="0" smtClean="0">
                <a:solidFill>
                  <a:schemeClr val="bg1"/>
                </a:solidFill>
                <a:latin typeface="Times New Roman" pitchFamily="18" charset="0"/>
                <a:cs typeface="Times New Roman" pitchFamily="18" charset="0"/>
              </a:rPr>
              <a:t> gland</a:t>
            </a:r>
            <a:endParaRPr lang="en-US" sz="2400" dirty="0">
              <a:solidFill>
                <a:schemeClr val="bg1"/>
              </a:solidFill>
              <a:latin typeface="Times New Roman" pitchFamily="18" charset="0"/>
              <a:cs typeface="Times New Roman" pitchFamily="18" charset="0"/>
            </a:endParaRPr>
          </a:p>
        </p:txBody>
      </p:sp>
      <p:sp>
        <p:nvSpPr>
          <p:cNvPr id="26625" name="Rectangle 1"/>
          <p:cNvSpPr>
            <a:spLocks noChangeArrowheads="1"/>
          </p:cNvSpPr>
          <p:nvPr/>
        </p:nvSpPr>
        <p:spPr bwMode="auto">
          <a:xfrm>
            <a:off x="228600" y="886361"/>
            <a:ext cx="8534400" cy="1323439"/>
          </a:xfrm>
          <a:prstGeom prst="rect">
            <a:avLst/>
          </a:prstGeom>
          <a:solidFill>
            <a:schemeClr val="accent6">
              <a:lumMod val="40000"/>
              <a:lumOff val="6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Capsule &amp; trabeculae:</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The gland is surrounded by a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thin capsule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of dense irregular connective tissue. Thin trabeculae extend from the capsule into the parenchyma. From trabeculae, extend a sparse of loose interstitial connective tissue &amp; reticular fibers surround the basement membrane of the thyroid follicles.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6626" name="Rectangle 2"/>
          <p:cNvSpPr>
            <a:spLocks noChangeArrowheads="1"/>
          </p:cNvSpPr>
          <p:nvPr/>
        </p:nvSpPr>
        <p:spPr bwMode="auto">
          <a:xfrm>
            <a:off x="228600" y="2310348"/>
            <a:ext cx="8534400" cy="3785652"/>
          </a:xfrm>
          <a:prstGeom prst="rect">
            <a:avLst/>
          </a:prstGeom>
          <a:solidFill>
            <a:schemeClr val="accent6">
              <a:lumMod val="40000"/>
              <a:lumOff val="6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Follicles: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 gland consists of numerous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follicles</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of 20 to 500</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µm in diameter, usually filled with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colloid</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&amp; lined by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follicular cells</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In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rest state</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epithelium is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low cuboidal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or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squamous</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&amp; the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colloid appears very dense</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In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stimulated state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(by TSH), the epithelium become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cuboidal or columnar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(their nuclei are ovoid or spherical, located near the base of cells) &amp; the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colloid is dissolved</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The epithelium is surrounded by basement membrane, a sparse connective tissue &amp; dense network of capillaries &amp; lymph vessels.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Follicular colloid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stains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red</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with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Azocarmine</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&amp;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blue</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with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aniline blue</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Colloid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is PAS-positive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due to its content of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glycoprotein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(thyroglobulin). Other cell can be found is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parafollicular</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or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cells</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which are characterized by their peripheral position within the follicular epithelium &amp; their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lightly stained cytoplasm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These cells are considered the source of calcitonin (to</a:t>
            </a:r>
            <a:r>
              <a:rPr kumimoji="0" lang="en-US"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decrease blood calcium against parathyroid hormone).</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1222</TotalTime>
  <Words>2208</Words>
  <Application>Microsoft Office PowerPoint</Application>
  <PresentationFormat>On-screen Show (4:3)</PresentationFormat>
  <Paragraphs>217</Paragraphs>
  <Slides>67</Slides>
  <Notes>0</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Faik</dc:creator>
  <cp:lastModifiedBy>DR.Ahmed Saker 2O14</cp:lastModifiedBy>
  <cp:revision>122</cp:revision>
  <dcterms:created xsi:type="dcterms:W3CDTF">2006-08-16T00:00:00Z</dcterms:created>
  <dcterms:modified xsi:type="dcterms:W3CDTF">2017-06-09T21:37:07Z</dcterms:modified>
</cp:coreProperties>
</file>